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notesSlides/notesSlide29.xml" ContentType="application/vnd.openxmlformats-officedocument.presentationml.notesSlide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ppt/tags/tag54.xml" ContentType="application/vnd.openxmlformats-officedocument.presentationml.tags+xml"/>
  <Override PartName="/ppt/notesSlides/notesSlide32.xml" ContentType="application/vnd.openxmlformats-officedocument.presentationml.notesSlide+xml"/>
  <Override PartName="/ppt/tags/tag55.xml" ContentType="application/vnd.openxmlformats-officedocument.presentationml.tags+xml"/>
  <Override PartName="/ppt/notesSlides/notesSlide33.xml" ContentType="application/vnd.openxmlformats-officedocument.presentationml.notesSlide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tags/tag60.xml" ContentType="application/vnd.openxmlformats-officedocument.presentationml.tags+xml"/>
  <Override PartName="/ppt/notesSlides/notesSlide38.xml" ContentType="application/vnd.openxmlformats-officedocument.presentationml.notesSlide+xml"/>
  <Override PartName="/ppt/tags/tag61.xml" ContentType="application/vnd.openxmlformats-officedocument.presentationml.tags+xml"/>
  <Override PartName="/ppt/notesSlides/notesSlide39.xml" ContentType="application/vnd.openxmlformats-officedocument.presentationml.notesSlide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tags/tag63.xml" ContentType="application/vnd.openxmlformats-officedocument.presentationml.tags+xml"/>
  <Override PartName="/ppt/notesSlides/notesSlide41.xml" ContentType="application/vnd.openxmlformats-officedocument.presentationml.notesSlide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Override PartName="/ppt/tags/tag65.xml" ContentType="application/vnd.openxmlformats-officedocument.presentationml.tags+xml"/>
  <Override PartName="/ppt/notesSlides/notesSlide43.xml" ContentType="application/vnd.openxmlformats-officedocument.presentationml.notesSlide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tags/tag67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notesMasterIdLst>
    <p:notesMasterId r:id="rId50"/>
  </p:notesMasterIdLst>
  <p:handoutMasterIdLst>
    <p:handoutMasterId r:id="rId51"/>
  </p:handoutMasterIdLst>
  <p:sldIdLst>
    <p:sldId id="408" r:id="rId5"/>
    <p:sldId id="389" r:id="rId6"/>
    <p:sldId id="411" r:id="rId7"/>
    <p:sldId id="297" r:id="rId8"/>
    <p:sldId id="390" r:id="rId9"/>
    <p:sldId id="391" r:id="rId10"/>
    <p:sldId id="431" r:id="rId11"/>
    <p:sldId id="432" r:id="rId12"/>
    <p:sldId id="378" r:id="rId13"/>
    <p:sldId id="381" r:id="rId14"/>
    <p:sldId id="371" r:id="rId15"/>
    <p:sldId id="375" r:id="rId16"/>
    <p:sldId id="336" r:id="rId17"/>
    <p:sldId id="406" r:id="rId18"/>
    <p:sldId id="412" r:id="rId19"/>
    <p:sldId id="301" r:id="rId20"/>
    <p:sldId id="302" r:id="rId21"/>
    <p:sldId id="339" r:id="rId22"/>
    <p:sldId id="349" r:id="rId23"/>
    <p:sldId id="420" r:id="rId24"/>
    <p:sldId id="341" r:id="rId25"/>
    <p:sldId id="305" r:id="rId26"/>
    <p:sldId id="334" r:id="rId27"/>
    <p:sldId id="347" r:id="rId28"/>
    <p:sldId id="344" r:id="rId29"/>
    <p:sldId id="421" r:id="rId30"/>
    <p:sldId id="351" r:id="rId31"/>
    <p:sldId id="422" r:id="rId32"/>
    <p:sldId id="413" r:id="rId33"/>
    <p:sldId id="423" r:id="rId34"/>
    <p:sldId id="414" r:id="rId35"/>
    <p:sldId id="425" r:id="rId36"/>
    <p:sldId id="426" r:id="rId37"/>
    <p:sldId id="398" r:id="rId38"/>
    <p:sldId id="428" r:id="rId39"/>
    <p:sldId id="427" r:id="rId40"/>
    <p:sldId id="429" r:id="rId41"/>
    <p:sldId id="418" r:id="rId42"/>
    <p:sldId id="407" r:id="rId43"/>
    <p:sldId id="415" r:id="rId44"/>
    <p:sldId id="430" r:id="rId45"/>
    <p:sldId id="405" r:id="rId46"/>
    <p:sldId id="260" r:id="rId47"/>
    <p:sldId id="417" r:id="rId48"/>
    <p:sldId id="424" r:id="rId49"/>
  </p:sldIdLst>
  <p:sldSz cx="12192000" cy="6858000"/>
  <p:notesSz cx="6858000" cy="9144000"/>
  <p:custDataLst>
    <p:tags r:id="rId52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bik, Gabriel" initials="KG" lastIdx="13" clrIdx="0"/>
  <p:cmAuthor id="2" name="Adrienne Barrios" initials="AB" lastIdx="20" clrIdx="1">
    <p:extLst>
      <p:ext uri="{19B8F6BF-5375-455C-9EA6-DF929625EA0E}">
        <p15:presenceInfo xmlns:p15="http://schemas.microsoft.com/office/powerpoint/2012/main" userId="d2c66432c5bb4c37" providerId="Windows Live"/>
      </p:ext>
    </p:extLst>
  </p:cmAuthor>
  <p:cmAuthor id="3" name="Biunno, Anna" initials="BA" lastIdx="14" clrIdx="2">
    <p:extLst>
      <p:ext uri="{19B8F6BF-5375-455C-9EA6-DF929625EA0E}">
        <p15:presenceInfo xmlns:p15="http://schemas.microsoft.com/office/powerpoint/2012/main" userId="S-1-5-21-1407069837-2091007605-538272213-28127101" providerId="AD"/>
      </p:ext>
    </p:extLst>
  </p:cmAuthor>
  <p:cmAuthor id="4" name="Barefoot, Rob" initials="BR" lastIdx="95" clrIdx="3">
    <p:extLst>
      <p:ext uri="{19B8F6BF-5375-455C-9EA6-DF929625EA0E}">
        <p15:presenceInfo xmlns:p15="http://schemas.microsoft.com/office/powerpoint/2012/main" userId="S-1-5-21-1407069837-2091007605-538272213-30202807" providerId="AD"/>
      </p:ext>
    </p:extLst>
  </p:cmAuthor>
  <p:cmAuthor id="5" name="Barrera, Roland" initials="BR" lastIdx="82" clrIdx="4">
    <p:extLst>
      <p:ext uri="{19B8F6BF-5375-455C-9EA6-DF929625EA0E}">
        <p15:presenceInfo xmlns:p15="http://schemas.microsoft.com/office/powerpoint/2012/main" userId="S-1-5-21-1407069837-2091007605-538272213-316202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57328" autoAdjust="0"/>
  </p:normalViewPr>
  <p:slideViewPr>
    <p:cSldViewPr snapToGrid="0" snapToObjects="1">
      <p:cViewPr varScale="1">
        <p:scale>
          <a:sx n="41" d="100"/>
          <a:sy n="41" d="100"/>
        </p:scale>
        <p:origin x="1494" y="48"/>
      </p:cViewPr>
      <p:guideLst>
        <p:guide orient="horz" pos="459"/>
        <p:guide pos="302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10/1/2020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298FB97-EEE8-A641-B9BA-ACE8418557C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696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10/1/2020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092397-0699-5249-96BB-FDA4CA85BF3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tstore-demo-endpoint.execute-api.com/petstore/pet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pigateway/latest/developerguide/how-to-call-api-using-generated-sdk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serverless-application-mode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71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61537"/>
          </a:xfrm>
        </p:spPr>
        <p:txBody>
          <a:bodyPr rtlCol="0"/>
          <a:lstStyle/>
          <a:p>
            <a:pPr rtl="0"/>
            <a:r>
              <a:rPr lang="pt-br" dirty="0"/>
              <a:t>Você pode limitar e controlar o uso da API por meio de: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Controle de utilização</a:t>
            </a:r>
            <a:r>
              <a:rPr lang="pt-br" dirty="0">
                <a:solidFill>
                  <a:srgbClr val="000000"/>
                </a:solidFill>
              </a:rPr>
              <a:t> no nível do método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Controle de utilização do cliente e limites de cota especificados em um Plano de Uso</a:t>
            </a:r>
          </a:p>
          <a:p>
            <a:pPr rtl="0"/>
            <a:endParaRPr lang="en-US" baseline="0" dirty="0"/>
          </a:p>
          <a:p>
            <a:pPr rtl="0"/>
            <a:r>
              <a:rPr lang="pt-br" dirty="0"/>
              <a:t>O controle de utilização e os limites de cota do API Gateway </a:t>
            </a:r>
            <a:r>
              <a:rPr lang="pt-br" dirty="0">
                <a:solidFill>
                  <a:srgbClr val="000000"/>
                </a:solidFill>
              </a:rPr>
              <a:t>ajudam</a:t>
            </a:r>
            <a:r>
              <a:rPr lang="pt-br" dirty="0"/>
              <a:t> a evitar que um cliente consuma toda a capacidade do seu sistema de back-end.  Você pode criar </a:t>
            </a:r>
            <a:r>
              <a:rPr lang="pt-br" dirty="0">
                <a:solidFill>
                  <a:srgbClr val="000000"/>
                </a:solidFill>
              </a:rPr>
              <a:t>vários planos de uso</a:t>
            </a:r>
            <a:r>
              <a:rPr lang="pt-br" dirty="0"/>
              <a:t> com base na </a:t>
            </a:r>
            <a:r>
              <a:rPr lang="pt-br" dirty="0">
                <a:solidFill>
                  <a:srgbClr val="000000"/>
                </a:solidFill>
              </a:rPr>
              <a:t>taxa de solicitação permitida</a:t>
            </a:r>
            <a:r>
              <a:rPr lang="pt-br" dirty="0"/>
              <a:t> e no limite de intermitência. Então, você pode atribuir a um cliente o plano de uso adequado que atenda aos requisitos de negócios e ao orçamento.</a:t>
            </a:r>
          </a:p>
          <a:p>
            <a:pPr rtl="0"/>
            <a:endParaRPr lang="en-US" baseline="0" dirty="0"/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 plano de uso prescreve quem pode acessar um ou mais estágios da API implantada (ambiente de implantação), e também a quantidade e a velocidade com que o chamador pode acessar as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APIs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plano usa uma chave de API para identificar um cliente de API e calcula o acesso a um estágio da API com o controle de utilização configurável e limites de cota que são aplicados em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chaves de API de clientes individuais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dirty="0"/>
          </a:p>
          <a:p>
            <a:pPr marL="0" indent="0" rtl="0">
              <a:buFontTx/>
              <a:buNone/>
            </a:pPr>
            <a:r>
              <a:rPr lang="pt-br" dirty="0"/>
              <a:t>Aqui está um exemplo de controle de utilização e limitação de consumidores específicos.  Nesse caso, você </a:t>
            </a:r>
            <a:r>
              <a:rPr lang="pt-br" dirty="0">
                <a:solidFill>
                  <a:srgbClr val="000000"/>
                </a:solidFill>
              </a:rPr>
              <a:t>deseja limitar</a:t>
            </a:r>
            <a:r>
              <a:rPr lang="pt-br" dirty="0"/>
              <a:t> seus consumidores móveis a invocar sua API a uma taxa máxima de 50 solicitações </a:t>
            </a:r>
            <a:r>
              <a:rPr lang="pt-br" dirty="0">
                <a:solidFill>
                  <a:srgbClr val="000000"/>
                </a:solidFill>
              </a:rPr>
              <a:t>por</a:t>
            </a:r>
            <a:r>
              <a:rPr lang="pt-br" dirty="0"/>
              <a:t> segundo.  Para seus </a:t>
            </a:r>
            <a:r>
              <a:rPr lang="pt-br" dirty="0">
                <a:solidFill>
                  <a:srgbClr val="000000"/>
                </a:solidFill>
              </a:rPr>
              <a:t>parceiros</a:t>
            </a:r>
            <a:r>
              <a:rPr lang="pt-br" dirty="0"/>
              <a:t>, você deseja impor uma cota de 10.000 solicitações </a:t>
            </a:r>
            <a:r>
              <a:rPr lang="pt-br" dirty="0">
                <a:solidFill>
                  <a:srgbClr val="000000"/>
                </a:solidFill>
              </a:rPr>
              <a:t>por</a:t>
            </a:r>
            <a:r>
              <a:rPr lang="pt-br" dirty="0"/>
              <a:t> dia.</a:t>
            </a:r>
          </a:p>
        </p:txBody>
      </p:sp>
    </p:spTree>
    <p:extLst>
      <p:ext uri="{BB962C8B-B14F-4D97-AF65-F5344CB8AC3E}">
        <p14:creationId xmlns:p14="http://schemas.microsoft.com/office/powerpoint/2010/main" val="488108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29050"/>
          </a:xfrm>
        </p:spPr>
        <p:txBody>
          <a:bodyPr rtlCol="0"/>
          <a:lstStyle/>
          <a:p>
            <a:pPr rtl="0"/>
            <a:r>
              <a:rPr lang="pt-br" dirty="0"/>
              <a:t>Com o API Gateway, você pode proteger o acesso às suas </a:t>
            </a:r>
            <a:r>
              <a:rPr lang="pt-br" dirty="0">
                <a:solidFill>
                  <a:srgbClr val="000000"/>
                </a:solidFill>
              </a:rPr>
              <a:t>APIs</a:t>
            </a:r>
            <a:r>
              <a:rPr lang="pt-br" dirty="0"/>
              <a:t> de várias formas, incluindo: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Criando uma política de</a:t>
            </a:r>
            <a:r>
              <a:rPr lang="pt-br" dirty="0">
                <a:solidFill>
                  <a:srgbClr val="000000"/>
                </a:solidFill>
              </a:rPr>
              <a:t> recursos</a:t>
            </a:r>
            <a:r>
              <a:rPr lang="pt-br" dirty="0"/>
              <a:t>. Uma </a:t>
            </a:r>
            <a:r>
              <a:rPr lang="pt-br" dirty="0">
                <a:solidFill>
                  <a:srgbClr val="000000"/>
                </a:solidFill>
              </a:rPr>
              <a:t>política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de recursos</a:t>
            </a:r>
            <a:r>
              <a:rPr lang="pt-br" dirty="0"/>
              <a:t> é um documento de políticas em formato JSON anexado a uma API para controlar se um principal especificado (geralmente um usuário ou uma função do IAM) pode invocar a API. </a:t>
            </a:r>
            <a:r>
              <a:rPr lang="pt-br" dirty="0">
                <a:solidFill>
                  <a:srgbClr val="000000"/>
                </a:solidFill>
              </a:rPr>
              <a:t>Você </a:t>
            </a:r>
            <a:r>
              <a:rPr lang="pt-br" dirty="0"/>
              <a:t>pode usar </a:t>
            </a:r>
            <a:r>
              <a:rPr lang="pt-br" dirty="0">
                <a:solidFill>
                  <a:srgbClr val="000000"/>
                </a:solidFill>
              </a:rPr>
              <a:t>uma política</a:t>
            </a:r>
            <a:r>
              <a:rPr lang="pt-br" dirty="0"/>
              <a:t> de </a:t>
            </a:r>
            <a:r>
              <a:rPr lang="pt-br" dirty="0">
                <a:solidFill>
                  <a:srgbClr val="000000"/>
                </a:solidFill>
              </a:rPr>
              <a:t>recursos</a:t>
            </a:r>
            <a:r>
              <a:rPr lang="pt-br" dirty="0"/>
              <a:t> para</a:t>
            </a:r>
            <a:r>
              <a:rPr lang="pt-br" dirty="0">
                <a:solidFill>
                  <a:srgbClr val="000000"/>
                </a:solidFill>
              </a:rPr>
              <a:t> habilitar </a:t>
            </a:r>
            <a:r>
              <a:rPr lang="pt-br" dirty="0"/>
              <a:t>usuários </a:t>
            </a:r>
            <a:r>
              <a:rPr lang="pt-br" dirty="0">
                <a:solidFill>
                  <a:srgbClr val="000000"/>
                </a:solidFill>
              </a:rPr>
              <a:t>de uma conta</a:t>
            </a:r>
            <a:r>
              <a:rPr lang="pt-br" dirty="0"/>
              <a:t> diferente da AWS a acessar com segurança sua API ou para </a:t>
            </a:r>
            <a:r>
              <a:rPr lang="pt-br" dirty="0">
                <a:solidFill>
                  <a:srgbClr val="000000"/>
                </a:solidFill>
              </a:rPr>
              <a:t>permitir </a:t>
            </a:r>
            <a:r>
              <a:rPr lang="pt-br" dirty="0"/>
              <a:t>que a API seja invocada apenas por meio de intervalos de endereços IP de origem ou </a:t>
            </a:r>
            <a:r>
              <a:rPr lang="pt-br" dirty="0">
                <a:solidFill>
                  <a:srgbClr val="000000"/>
                </a:solidFill>
              </a:rPr>
              <a:t>blocos CIDR (Classless Inter-Domain Routing) especificados</a:t>
            </a:r>
            <a:r>
              <a:rPr lang="pt-br" dirty="0"/>
              <a:t>. A associação de uma política aplica as permissões da política aos </a:t>
            </a:r>
            <a:r>
              <a:rPr lang="pt-br" dirty="0">
                <a:solidFill>
                  <a:srgbClr val="000000"/>
                </a:solidFill>
              </a:rPr>
              <a:t>métodos</a:t>
            </a:r>
            <a:r>
              <a:rPr lang="pt-br" dirty="0"/>
              <a:t> na API.</a:t>
            </a:r>
            <a:endParaRPr lang="en-US" baseline="0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Criando uma </a:t>
            </a:r>
            <a:r>
              <a:rPr lang="pt-br" dirty="0">
                <a:solidFill>
                  <a:srgbClr val="000000"/>
                </a:solidFill>
              </a:rPr>
              <a:t>política de permissão</a:t>
            </a:r>
            <a:r>
              <a:rPr lang="pt-br" dirty="0"/>
              <a:t> do Identity and Access Management</a:t>
            </a:r>
            <a:r>
              <a:rPr lang="pt-br" dirty="0">
                <a:solidFill>
                  <a:srgbClr val="000000"/>
                </a:solidFill>
              </a:rPr>
              <a:t> (IAM)</a:t>
            </a:r>
            <a:r>
              <a:rPr lang="pt-br" dirty="0"/>
              <a:t>. Há suporte para dois </a:t>
            </a:r>
            <a:r>
              <a:rPr lang="pt-br" dirty="0">
                <a:solidFill>
                  <a:srgbClr val="000000"/>
                </a:solidFill>
              </a:rPr>
              <a:t>tipos</a:t>
            </a:r>
            <a:r>
              <a:rPr lang="pt-br" dirty="0"/>
              <a:t>de políticas </a:t>
            </a:r>
            <a:r>
              <a:rPr lang="pt-br" dirty="0">
                <a:solidFill>
                  <a:srgbClr val="000000"/>
                </a:solidFill>
              </a:rPr>
              <a:t>permitindo</a:t>
            </a:r>
            <a:r>
              <a:rPr lang="pt-br" dirty="0"/>
              <a:t> que você proteja: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pt-br" dirty="0"/>
              <a:t>A reação,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implantação e o gerenciamento de uma API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invocação dos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 API e a atualização de seu cache.</a:t>
            </a:r>
            <a:endParaRPr lang="en-US" baseline="0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Criação de um endpoint de API privada que só pode ser acessado por um </a:t>
            </a:r>
            <a:r>
              <a:rPr lang="pt-br" dirty="0">
                <a:solidFill>
                  <a:srgbClr val="000000"/>
                </a:solidFill>
              </a:rPr>
              <a:t> cliente de nuvem privada virtual </a:t>
            </a:r>
            <a:r>
              <a:rPr lang="pt-br" dirty="0"/>
              <a:t>(VPC).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Integração com os autorizadores do Amazon Cognito ou Lambda para autenticar e autorizar clientes antes de acessar recursos de back-end.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Uso do Amazon CloudFront como </a:t>
            </a:r>
            <a:r>
              <a:rPr lang="pt-br" dirty="0">
                <a:solidFill>
                  <a:srgbClr val="000000"/>
                </a:solidFill>
              </a:rPr>
              <a:t>camada de segurança</a:t>
            </a:r>
            <a:r>
              <a:rPr lang="pt-br" dirty="0"/>
              <a:t> para proteger contra </a:t>
            </a:r>
            <a:r>
              <a:rPr lang="pt-br" dirty="0">
                <a:solidFill>
                  <a:srgbClr val="000000"/>
                </a:solidFill>
              </a:rPr>
              <a:t>ataques distribuídos de negação de serviço</a:t>
            </a:r>
            <a:r>
              <a:rPr lang="pt-br" dirty="0"/>
              <a:t>(DDoS).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política</a:t>
            </a:r>
            <a:r>
              <a:rPr lang="pt-br" dirty="0">
                <a:solidFill>
                  <a:srgbClr val="000000"/>
                </a:solidFill>
              </a:rPr>
              <a:t> de recursos</a:t>
            </a:r>
            <a:r>
              <a:rPr lang="pt-br" dirty="0"/>
              <a:t>e a permissão do IAM oferecem controles de acesso flexíveis e robustos que podem ser aplicados a um conjunto inteiro de API ou a </a:t>
            </a:r>
            <a:r>
              <a:rPr lang="pt-br" dirty="0">
                <a:solidFill>
                  <a:srgbClr val="000000"/>
                </a:solidFill>
              </a:rPr>
              <a:t>métodos individuais</a:t>
            </a:r>
            <a:r>
              <a:rPr lang="pt-br" dirty="0"/>
              <a:t>. Os autorizadores do Lambda e os grupos de </a:t>
            </a:r>
            <a:r>
              <a:rPr lang="pt-br" dirty="0">
                <a:solidFill>
                  <a:srgbClr val="000000"/>
                </a:solidFill>
              </a:rPr>
              <a:t>usuários</a:t>
            </a:r>
            <a:r>
              <a:rPr lang="pt-br" dirty="0"/>
              <a:t> do Amazon Cognito fornecem soluções personalizáveis de autorização e autenticação. Autorizadores do Lambda eram antes conhecidos como Autorizadores Personalizados.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00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779623"/>
          </a:xfrm>
        </p:spPr>
        <p:txBody>
          <a:bodyPr rtlCol="0"/>
          <a:lstStyle/>
          <a:p>
            <a:pPr rtl="0"/>
            <a:r>
              <a:rPr lang="pt-br" sz="1200" dirty="0"/>
              <a:t>Este exemplo ilustra </a:t>
            </a:r>
            <a:r>
              <a:rPr lang="pt-br" sz="1200" dirty="0">
                <a:solidFill>
                  <a:srgbClr val="000000"/>
                </a:solidFill>
              </a:rPr>
              <a:t>como</a:t>
            </a:r>
            <a:r>
              <a:rPr lang="pt-br" sz="1200" dirty="0"/>
              <a:t> o Amazon API Gateway </a:t>
            </a:r>
            <a:r>
              <a:rPr lang="pt-br" sz="1200" dirty="0">
                <a:solidFill>
                  <a:srgbClr val="000000"/>
                </a:solidFill>
              </a:rPr>
              <a:t>usa </a:t>
            </a:r>
            <a:r>
              <a:rPr lang="pt-br" sz="1200" dirty="0"/>
              <a:t>grupos de usuários do</a:t>
            </a:r>
            <a:r>
              <a:rPr lang="pt-br" sz="1200" dirty="0">
                <a:solidFill>
                  <a:srgbClr val="000000"/>
                </a:solidFill>
              </a:rPr>
              <a:t> Amazon Cognito</a:t>
            </a:r>
            <a:r>
              <a:rPr lang="pt-br" sz="1200" dirty="0"/>
              <a:t> para fins de segurança. Ele mostra o fluxo de autenticação e autorização quando um </a:t>
            </a:r>
            <a:r>
              <a:rPr lang="pt-br" sz="1200" dirty="0">
                <a:solidFill>
                  <a:srgbClr val="000000"/>
                </a:solidFill>
              </a:rPr>
              <a:t>aplicação de um cliente </a:t>
            </a:r>
            <a:r>
              <a:rPr lang="pt-br" sz="1200" dirty="0"/>
              <a:t>tenta invocar uma função do Lambda </a:t>
            </a:r>
            <a:r>
              <a:rPr lang="pt-br" sz="1200" dirty="0">
                <a:solidFill>
                  <a:srgbClr val="000000"/>
                </a:solidFill>
              </a:rPr>
              <a:t>que acessa</a:t>
            </a:r>
            <a:r>
              <a:rPr lang="pt-br" sz="1200" dirty="0"/>
              <a:t> um recurso back-end do banco de dados por meio do Amazon API Gateway.</a:t>
            </a:r>
          </a:p>
          <a:p>
            <a:pPr rtl="0"/>
            <a:endParaRPr lang="en-US" sz="1200" baseline="0" dirty="0"/>
          </a:p>
          <a:p>
            <a:pPr rtl="0"/>
            <a:r>
              <a:rPr lang="pt-br" sz="1200" dirty="0">
                <a:solidFill>
                  <a:srgbClr val="000000"/>
                </a:solidFill>
              </a:rPr>
              <a:t>Na</a:t>
            </a:r>
            <a:r>
              <a:rPr lang="pt-br" sz="1200" dirty="0"/>
              <a:t> </a:t>
            </a:r>
            <a:r>
              <a:rPr lang="pt-br" sz="1200" dirty="0">
                <a:solidFill>
                  <a:srgbClr val="000000"/>
                </a:solidFill>
              </a:rPr>
              <a:t>etapa</a:t>
            </a:r>
            <a:r>
              <a:rPr lang="pt-br" sz="1200" dirty="0"/>
              <a:t> 2, os</a:t>
            </a:r>
            <a:r>
              <a:rPr lang="pt-br" sz="1200" dirty="0">
                <a:solidFill>
                  <a:srgbClr val="000000"/>
                </a:solidFill>
              </a:rPr>
              <a:t> tokens</a:t>
            </a:r>
            <a:r>
              <a:rPr lang="pt-br" sz="1200" dirty="0"/>
              <a:t> </a:t>
            </a:r>
            <a:r>
              <a:rPr lang="pt-br" sz="1200" dirty="0">
                <a:solidFill>
                  <a:srgbClr val="000000"/>
                </a:solidFill>
              </a:rPr>
              <a:t>da Web em formato JSON </a:t>
            </a:r>
            <a:r>
              <a:rPr lang="pt-br" sz="1200" dirty="0"/>
              <a:t> (JWT) retornados pelo Amazon Cognito contêm a identidade, </a:t>
            </a:r>
            <a:r>
              <a:rPr lang="pt-br" sz="1200" dirty="0">
                <a:solidFill>
                  <a:srgbClr val="000000"/>
                </a:solidFill>
              </a:rPr>
              <a:t>a permissão de acesso</a:t>
            </a:r>
            <a:r>
              <a:rPr lang="pt-br" sz="1200" dirty="0"/>
              <a:t> e a permissão de atualização de cache do cliente autenticado.</a:t>
            </a:r>
          </a:p>
          <a:p>
            <a:pPr rtl="0"/>
            <a:endParaRPr lang="en-US" sz="1200" baseline="0" dirty="0"/>
          </a:p>
          <a:p>
            <a:pPr rtl="0"/>
            <a:r>
              <a:rPr lang="pt-br" sz="1200" b="0" i="0" kern="1200" dirty="0">
                <a:solidFill>
                  <a:srgbClr val="000000"/>
                </a:solidFill>
                <a:effectLst/>
              </a:rPr>
              <a:t>Os grupos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de usuários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 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do Cognito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permitem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que você crie e mantenha um diretório de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 usuário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.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Grupos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de usuários se expandem a centenas de milhões de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usuários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e são desenvolvidos para fornecer opções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simples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, seguras e de baixo custo para você como desenvolvedor. Com o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Cognito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, um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usuário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pode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fazer login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usando um e-mail, um número de telefone ou um nome de usuário.  O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usuário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também pode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começar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como um </a:t>
            </a:r>
            <a:r>
              <a:rPr lang="pt-br" sz="1200" b="0" i="0" kern="1200" dirty="0">
                <a:solidFill>
                  <a:srgbClr val="000000"/>
                </a:solidFill>
                <a:effectLst/>
              </a:rPr>
              <a:t>usuário anônimo</a:t>
            </a:r>
            <a:r>
              <a:rPr lang="pt-br" sz="1200" b="0" i="0" kern="1200" dirty="0">
                <a:solidFill>
                  <a:schemeClr val="tx1"/>
                </a:solidFill>
                <a:effectLst/>
              </a:rPr>
              <a:t> e, em seguida, entrar usando uma identidade social.  </a:t>
            </a:r>
          </a:p>
          <a:p>
            <a:pPr rtl="0"/>
            <a:endParaRPr lang="en-US" sz="1200" b="0" i="0" kern="1200" dirty="0"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</a:rPr>
              <a:t>Um  grupo de usuáriosé o nosso 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diretório de usuários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. Podemos registrar 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usuários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 no grupo, e 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os usuários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 podem autenticar com suas credenciais.</a:t>
            </a: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/>
              <a:t>Depois </a:t>
            </a:r>
            <a:r>
              <a:rPr lang="pt-br" sz="1200" dirty="0">
                <a:solidFill>
                  <a:srgbClr val="000000"/>
                </a:solidFill>
              </a:rPr>
              <a:t> que os usuários</a:t>
            </a:r>
            <a:r>
              <a:rPr lang="pt-br" sz="1200" dirty="0"/>
              <a:t>são registrados, uma solicitação de autenticação é enviada para o </a:t>
            </a:r>
            <a:r>
              <a:rPr lang="pt-br" sz="1200" dirty="0">
                <a:solidFill>
                  <a:srgbClr val="000000"/>
                </a:solidFill>
              </a:rPr>
              <a:t> grupo de</a:t>
            </a:r>
            <a:r>
              <a:rPr lang="pt-br" sz="1200" dirty="0"/>
              <a:t> </a:t>
            </a:r>
            <a:r>
              <a:rPr lang="pt-br" sz="1200" dirty="0">
                <a:solidFill>
                  <a:srgbClr val="000000"/>
                </a:solidFill>
              </a:rPr>
              <a:t>usuários do</a:t>
            </a:r>
            <a:r>
              <a:rPr lang="pt-br" sz="1200" dirty="0"/>
              <a:t> Cognito.</a:t>
            </a:r>
          </a:p>
          <a:p>
            <a:pPr marL="0" marR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2. 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O resultado de uma autenticação bem-sucedida junto a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 grupos de usuários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é um 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token de identidade compatível com Open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 </a:t>
            </a:r>
            <a:r>
              <a:rPr lang="pt-br" sz="1200" kern="1200" dirty="0">
                <a:solidFill>
                  <a:srgbClr val="000000"/>
                </a:solidFill>
                <a:effectLst/>
              </a:rPr>
              <a:t>ID</a:t>
            </a:r>
            <a:r>
              <a:rPr lang="pt-br" sz="1200" kern="1200" dirty="0">
                <a:solidFill>
                  <a:schemeClr val="tx1"/>
                </a:solidFill>
                <a:effectLst/>
              </a:rPr>
              <a:t> Connect (OIDC) e um token de acesso JWT.  </a:t>
            </a:r>
          </a:p>
          <a:p>
            <a:pPr marL="0" marR="0" lvl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</a:rPr>
              <a:t>3. </a:t>
            </a:r>
            <a:r>
              <a:rPr lang="pt-br" sz="1200" dirty="0"/>
              <a:t>O token Identify (Identificar) é passado para o API Gateway no </a:t>
            </a:r>
            <a:r>
              <a:rPr lang="pt-br" sz="1200" dirty="0">
                <a:solidFill>
                  <a:srgbClr val="000000"/>
                </a:solidFill>
              </a:rPr>
              <a:t>cabeçalho de Autorização</a:t>
            </a:r>
            <a:r>
              <a:rPr lang="pt-br" sz="1200" dirty="0"/>
              <a:t> para autenticar o cliente.</a:t>
            </a:r>
          </a:p>
          <a:p>
            <a:pPr marL="0" marR="0" lvl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</a:rPr>
              <a:t>4. </a:t>
            </a:r>
            <a:r>
              <a:rPr lang="pt-br" sz="1200" dirty="0"/>
              <a:t>API Gateway é capaz de validar o token de identidade com </a:t>
            </a:r>
            <a:r>
              <a:rPr lang="pt-br" sz="1200" dirty="0">
                <a:solidFill>
                  <a:srgbClr val="000000"/>
                </a:solidFill>
              </a:rPr>
              <a:t>o Cognito</a:t>
            </a:r>
            <a:r>
              <a:rPr lang="pt-br" sz="1200" dirty="0"/>
              <a:t>.</a:t>
            </a:r>
          </a:p>
          <a:p>
            <a:pPr marL="0" marR="0" lvl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</a:rPr>
              <a:t>5. </a:t>
            </a:r>
            <a:r>
              <a:rPr lang="pt-br" sz="1200" dirty="0"/>
              <a:t>Se a solicitação for autorizada, a chamada será encaminhada para o </a:t>
            </a:r>
            <a:r>
              <a:rPr lang="pt-br" sz="1200" dirty="0">
                <a:solidFill>
                  <a:srgbClr val="000000"/>
                </a:solidFill>
              </a:rPr>
              <a:t>serviço de back-end</a:t>
            </a:r>
            <a:r>
              <a:rPr lang="pt-br" sz="1200" dirty="0"/>
              <a:t>.</a:t>
            </a:r>
            <a:endParaRPr lang="en-US" sz="1200" dirty="0"/>
          </a:p>
          <a:p>
            <a:pPr marL="0" marR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</a:rPr>
              <a:t>6. Acesse o recurso da AWS.</a:t>
            </a:r>
          </a:p>
          <a:p>
            <a:pPr marL="0" marR="0" indent="0" algn="l" defTabSz="914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pPr rtl="0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aseline="0" dirty="0"/>
          </a:p>
          <a:p>
            <a:pPr rtl="0"/>
            <a:endParaRPr lang="en-US" sz="1200" dirty="0"/>
          </a:p>
          <a:p>
            <a:pPr rt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964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O Amazon API Gateway se integra ao Amazon CloudWatch enviando mensagens de log e métricas detalhadas para ele. Você pode </a:t>
            </a:r>
            <a:r>
              <a:rPr lang="pt-br" dirty="0">
                <a:solidFill>
                  <a:srgbClr val="000000"/>
                </a:solidFill>
              </a:rPr>
              <a:t>habilitar o</a:t>
            </a:r>
            <a:r>
              <a:rPr lang="pt-br" dirty="0"/>
              <a:t> registro em log para cada estágio em sua API ou para cada 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. Você pode definir a verbosidade do registro de log (Error ou Info) e se os dados completos de solicitação e resposta devem ser registrados.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As métricas detalhadas que o API Gateway pode enviar para o Amazon CloudWatch são: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Número de chamadas de API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Latência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Latency (Latência de integração)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Erros HTTP 400 e 500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dirty="0"/>
          </a:p>
          <a:p>
            <a:pPr rtl="0"/>
            <a:r>
              <a:rPr lang="pt-br" dirty="0"/>
              <a:t>Você também pode </a:t>
            </a:r>
            <a:r>
              <a:rPr lang="pt-br" dirty="0">
                <a:solidFill>
                  <a:srgbClr val="000000"/>
                </a:solidFill>
              </a:rPr>
              <a:t>habilitar o</a:t>
            </a:r>
            <a:r>
              <a:rPr lang="pt-br" dirty="0"/>
              <a:t> log de acesso para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registrar quem acessou sua API e como ela foi acessada.</a:t>
            </a:r>
            <a:r>
              <a:rPr lang="pt-b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CRUD significa “Criar, ler, atualizar e excluir</a:t>
            </a:r>
            <a:r>
              <a:rPr lang="pt-br" dirty="0">
                <a:solidFill>
                  <a:srgbClr val="000000"/>
                </a:solidFill>
              </a:rPr>
              <a:t>”.</a:t>
            </a:r>
            <a:r>
              <a:rPr lang="pt-br" dirty="0"/>
              <a:t> Refere-se a todas as principais funções implementadas em </a:t>
            </a:r>
            <a:r>
              <a:rPr lang="pt-br" dirty="0">
                <a:solidFill>
                  <a:srgbClr val="000000"/>
                </a:solidFill>
              </a:rPr>
              <a:t>aplicações de banco de dados</a:t>
            </a:r>
            <a:r>
              <a:rPr lang="pt-br" dirty="0"/>
              <a:t>. </a:t>
            </a:r>
            <a:r>
              <a:rPr lang="pt-br" dirty="0">
                <a:solidFill>
                  <a:srgbClr val="000000"/>
                </a:solidFill>
              </a:rPr>
              <a:t>Uma</a:t>
            </a:r>
            <a:r>
              <a:rPr lang="pt-br" dirty="0"/>
              <a:t> função do AWS Lambda pode ser usada como um back-end de CRUD para processar de forma inteligente um conjunto diversificado de chamadas de API, seja para armazená-las em um banco de dados ou em um armazenamento de arquivos</a:t>
            </a:r>
            <a:r>
              <a:rPr lang="pt-br" dirty="0">
                <a:solidFill>
                  <a:srgbClr val="000000"/>
                </a:solidFill>
              </a:rPr>
              <a:t>, como o Amazon S3</a:t>
            </a:r>
            <a:r>
              <a:rPr lang="pt-br" dirty="0"/>
              <a:t>.</a:t>
            </a:r>
            <a:endParaRPr lang="en-US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9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5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As principais etapas do processo de desenvolvimento da API consistem em </a:t>
            </a:r>
            <a:r>
              <a:rPr lang="pt-br" dirty="0">
                <a:solidFill>
                  <a:srgbClr val="000000"/>
                </a:solidFill>
              </a:rPr>
              <a:t>criar um recurso, definir e expor métodos no recurso e testar e implantar a API</a:t>
            </a:r>
            <a:r>
              <a:rPr lang="pt-br" dirty="0"/>
              <a:t>.</a:t>
            </a:r>
            <a:endParaRPr lang="en-US" dirty="0"/>
          </a:p>
          <a:p>
            <a:pPr rtl="0"/>
            <a:endParaRPr lang="en-US" dirty="0"/>
          </a:p>
          <a:p>
            <a:pPr rtl="0"/>
            <a:r>
              <a:rPr lang="pt-br" dirty="0"/>
              <a:t>No console do Amazon API Gateway, você inicia o processo clicando em </a:t>
            </a:r>
            <a:r>
              <a:rPr lang="pt-br" b="1" dirty="0"/>
              <a:t>Create API (Criar API)</a:t>
            </a:r>
            <a:r>
              <a:rPr lang="pt-br" dirty="0"/>
              <a:t>. Os próximos slides descrevem essas etapas no console com mais detalhes.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9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248282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000000"/>
                </a:solidFill>
              </a:rPr>
              <a:t>Selecionar</a:t>
            </a:r>
            <a:r>
              <a:rPr lang="pt-br" b="1" dirty="0"/>
              <a:t> New API (Nova API) </a:t>
            </a:r>
            <a:r>
              <a:rPr lang="pt-br" dirty="0">
                <a:solidFill>
                  <a:srgbClr val="000000"/>
                </a:solidFill>
              </a:rPr>
              <a:t>permite</a:t>
            </a:r>
            <a:r>
              <a:rPr lang="pt-br" dirty="0"/>
              <a:t> criar uma API do zero. Da mesma forma, se sua API já existir e tiver um arquivo de definição do Swagger, você poderá </a:t>
            </a:r>
            <a:r>
              <a:rPr lang="pt-br" dirty="0">
                <a:solidFill>
                  <a:srgbClr val="000000"/>
                </a:solidFill>
              </a:rPr>
              <a:t>selecionar</a:t>
            </a:r>
            <a:r>
              <a:rPr lang="pt-br" dirty="0"/>
              <a:t> </a:t>
            </a:r>
            <a:r>
              <a:rPr lang="pt-br" b="1" dirty="0"/>
              <a:t>Import from Swagger (Importar do Swagger)</a:t>
            </a:r>
            <a:r>
              <a:rPr lang="pt-br" dirty="0"/>
              <a:t> para importá-la para o API Gateway. Você também pode </a:t>
            </a:r>
            <a:r>
              <a:rPr lang="pt-br" dirty="0">
                <a:solidFill>
                  <a:srgbClr val="000000"/>
                </a:solidFill>
              </a:rPr>
              <a:t>selecionar</a:t>
            </a:r>
            <a:r>
              <a:rPr lang="pt-br" dirty="0"/>
              <a:t> para importar a </a:t>
            </a:r>
            <a:r>
              <a:rPr lang="pt-br" b="1" dirty="0">
                <a:solidFill>
                  <a:srgbClr val="000000"/>
                </a:solidFill>
              </a:rPr>
              <a:t>API</a:t>
            </a:r>
            <a:r>
              <a:rPr lang="pt-br" b="1" dirty="0"/>
              <a:t> Exemple (exemplo) </a:t>
            </a:r>
            <a:r>
              <a:rPr lang="pt-br" dirty="0">
                <a:solidFill>
                  <a:srgbClr val="000000"/>
                </a:solidFill>
              </a:rPr>
              <a:t> que</a:t>
            </a:r>
            <a:r>
              <a:rPr lang="pt-br" b="0" dirty="0"/>
              <a:t> </a:t>
            </a:r>
            <a:r>
              <a:rPr lang="pt-br" dirty="0">
                <a:solidFill>
                  <a:srgbClr val="000000"/>
                </a:solidFill>
              </a:rPr>
              <a:t>permite</a:t>
            </a:r>
            <a:r>
              <a:rPr lang="pt-br" b="0" dirty="0"/>
              <a:t> invocar o endpoint para o site da PetStore do exemplo (</a:t>
            </a:r>
            <a:r>
              <a:rPr lang="pt-br" dirty="0">
                <a:hlinkClick r:id="rId3"/>
              </a:rPr>
              <a:t>http://petstore-demo-endpoint.execute-api.com/petstore/pets</a:t>
            </a:r>
            <a:r>
              <a:rPr lang="pt-br" b="0" dirty="0"/>
              <a:t>).  Por fim, se você já tiver outras </a:t>
            </a:r>
            <a:r>
              <a:rPr lang="pt-br" dirty="0">
                <a:solidFill>
                  <a:srgbClr val="000000"/>
                </a:solidFill>
              </a:rPr>
              <a:t>APIs</a:t>
            </a:r>
            <a:r>
              <a:rPr lang="pt-br" b="0" dirty="0"/>
              <a:t> definidas no API Gateway, poderá </a:t>
            </a:r>
            <a:r>
              <a:rPr lang="pt-br" dirty="0">
                <a:solidFill>
                  <a:srgbClr val="000000"/>
                </a:solidFill>
              </a:rPr>
              <a:t>optar </a:t>
            </a:r>
            <a:r>
              <a:rPr lang="pt-br" b="0" dirty="0"/>
              <a:t>por</a:t>
            </a:r>
            <a:r>
              <a:rPr lang="en-us" b="1" dirty="0"/>
              <a:t> Clone from existing API (</a:t>
            </a:r>
            <a:r>
              <a:rPr lang="en-us" b="1" dirty="0" err="1"/>
              <a:t>Clonar</a:t>
            </a:r>
            <a:r>
              <a:rPr lang="en-us" b="1" dirty="0"/>
              <a:t> de API </a:t>
            </a:r>
            <a:r>
              <a:rPr lang="en-us" b="1" dirty="0" err="1"/>
              <a:t>existente</a:t>
            </a:r>
            <a:r>
              <a:rPr lang="en-us" b="1" dirty="0"/>
              <a:t>)</a:t>
            </a:r>
            <a:r>
              <a:rPr lang="en-us" b="0" dirty="0"/>
              <a:t>. </a:t>
            </a:r>
            <a:r>
              <a:rPr lang="pt-br" dirty="0">
                <a:solidFill>
                  <a:srgbClr val="000000"/>
                </a:solidFill>
              </a:rPr>
              <a:t>No</a:t>
            </a:r>
            <a:r>
              <a:rPr lang="pt-br" dirty="0"/>
              <a:t> exemplo, essa opção não é exibida porque nenhuma outra </a:t>
            </a:r>
            <a:r>
              <a:rPr lang="pt-br" dirty="0">
                <a:solidFill>
                  <a:srgbClr val="000000"/>
                </a:solidFill>
              </a:rPr>
              <a:t>APIs está</a:t>
            </a:r>
            <a:r>
              <a:rPr lang="pt-br" dirty="0"/>
              <a:t> definida.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O</a:t>
            </a:r>
            <a:r>
              <a:rPr lang="pt-br" dirty="0">
                <a:solidFill>
                  <a:srgbClr val="000000"/>
                </a:solidFill>
              </a:rPr>
              <a:t> tipo de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endpoint</a:t>
            </a:r>
            <a:r>
              <a:rPr lang="pt-br" dirty="0"/>
              <a:t> determina como os endpoints da API (front-end) são implantados e acessados pelos clientes.  Ele pode ter os seguintes valores: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 dirty="0"/>
              <a:t>Regional</a:t>
            </a:r>
            <a:r>
              <a:rPr lang="pt-br" dirty="0"/>
              <a:t>:</a:t>
            </a:r>
            <a:r>
              <a:rPr lang="pt-br" dirty="0">
                <a:solidFill>
                  <a:srgbClr val="000000"/>
                </a:solidFill>
              </a:rPr>
              <a:t>as APIs regionais</a:t>
            </a:r>
            <a:r>
              <a:rPr lang="pt-br" dirty="0"/>
              <a:t> são implantadas na região atual. </a:t>
            </a:r>
            <a:r>
              <a:rPr lang="pt-br" dirty="0">
                <a:solidFill>
                  <a:srgbClr val="000000"/>
                </a:solidFill>
              </a:rPr>
              <a:t>Quando</a:t>
            </a:r>
            <a:r>
              <a:rPr lang="pt-br" dirty="0"/>
              <a:t> as solicitações de API predominantemente se originam de uma instância do EC2 ou serviços dentro da mesma região em que a API está implantada, um endpoint de API regional</a:t>
            </a:r>
            <a:r>
              <a:rPr lang="pt-br" dirty="0">
                <a:solidFill>
                  <a:srgbClr val="000000"/>
                </a:solidFill>
              </a:rPr>
              <a:t>, normalmente,</a:t>
            </a:r>
            <a:r>
              <a:rPr lang="pt-br" dirty="0"/>
              <a:t> reduzirá</a:t>
            </a:r>
            <a:r>
              <a:rPr lang="pt-br" dirty="0">
                <a:solidFill>
                  <a:srgbClr val="000000"/>
                </a:solidFill>
              </a:rPr>
              <a:t> a latência</a:t>
            </a:r>
            <a:r>
              <a:rPr lang="pt-br" dirty="0"/>
              <a:t> de conexões e é recomendado para esses </a:t>
            </a:r>
            <a:r>
              <a:rPr lang="pt-br" dirty="0">
                <a:solidFill>
                  <a:srgbClr val="000000"/>
                </a:solidFill>
              </a:rPr>
              <a:t>cenários</a:t>
            </a:r>
            <a:r>
              <a:rPr lang="pt-br" dirty="0"/>
              <a:t>. Esta é a seleção padrão para </a:t>
            </a:r>
            <a:r>
              <a:rPr lang="pt-br" dirty="0">
                <a:solidFill>
                  <a:srgbClr val="000000"/>
                </a:solidFill>
              </a:rPr>
              <a:t>Endpoint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Type</a:t>
            </a:r>
            <a:r>
              <a:rPr lang="pt-br" dirty="0"/>
              <a:t>(tipo de endpoint).</a:t>
            </a:r>
            <a:endParaRPr lang="en-US" baseline="0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Edge-optimized</a:t>
            </a:r>
            <a:r>
              <a:rPr lang="pt-br" dirty="0"/>
              <a:t>:</a:t>
            </a:r>
            <a:r>
              <a:rPr lang="pt-br" dirty="0">
                <a:solidFill>
                  <a:srgbClr val="000000"/>
                </a:solidFill>
              </a:rPr>
              <a:t>as APIs</a:t>
            </a:r>
            <a:r>
              <a:rPr lang="pt-br" dirty="0"/>
              <a:t> otimizadas para borda são implantadas na rede CloudFront. Um endpoint de API otimizado para borda otimiza o acesso a uma API sendo implantado em uma distribuição do Amazon CloudFront geograficamente mais próxima do cliente.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Private</a:t>
            </a:r>
            <a:r>
              <a:rPr lang="pt-br" dirty="0"/>
              <a:t>:</a:t>
            </a:r>
            <a:r>
              <a:rPr lang="pt-br" dirty="0">
                <a:solidFill>
                  <a:srgbClr val="000000"/>
                </a:solidFill>
              </a:rPr>
              <a:t>APIs privadas</a:t>
            </a:r>
            <a:r>
              <a:rPr lang="pt-br" dirty="0"/>
              <a:t> são acessíveis somente de </a:t>
            </a:r>
            <a:r>
              <a:rPr lang="pt-br" dirty="0">
                <a:solidFill>
                  <a:srgbClr val="000000"/>
                </a:solidFill>
              </a:rPr>
              <a:t>Amazon Virtual Private Clouds (VPC)</a:t>
            </a:r>
            <a:r>
              <a:rPr lang="pt-br" dirty="0"/>
              <a:t> usando um endpoint de interface de VPC.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04336"/>
          </a:xfrm>
        </p:spPr>
        <p:txBody>
          <a:bodyPr rtlCol="0"/>
          <a:lstStyle/>
          <a:p>
            <a:pPr rtl="0"/>
            <a:r>
              <a:rPr lang="pt-br" dirty="0"/>
              <a:t>O painel </a:t>
            </a:r>
            <a:r>
              <a:rPr lang="pt-br" b="1" dirty="0">
                <a:solidFill>
                  <a:srgbClr val="000000"/>
                </a:solidFill>
              </a:rPr>
              <a:t>Resources </a:t>
            </a:r>
            <a:r>
              <a:rPr lang="pt-br" dirty="0"/>
              <a:t>(Recursos) mostra a estrutura da API criada como uma árvore de nós. Os </a:t>
            </a:r>
            <a:r>
              <a:rPr lang="pt-br" dirty="0">
                <a:solidFill>
                  <a:srgbClr val="000000"/>
                </a:solidFill>
              </a:rPr>
              <a:t>métodos</a:t>
            </a:r>
            <a:r>
              <a:rPr lang="pt-br" dirty="0"/>
              <a:t> de API definidos em cada recurso são as bordas (edge) da árvore. Quando um recurso é </a:t>
            </a:r>
            <a:r>
              <a:rPr lang="pt-br" dirty="0">
                <a:solidFill>
                  <a:srgbClr val="000000"/>
                </a:solidFill>
              </a:rPr>
              <a:t>selecionado</a:t>
            </a:r>
            <a:r>
              <a:rPr lang="pt-br" dirty="0"/>
              <a:t>, todos os seus</a:t>
            </a:r>
            <a:r>
              <a:rPr lang="pt-br" dirty="0">
                <a:solidFill>
                  <a:srgbClr val="000000"/>
                </a:solidFill>
              </a:rPr>
              <a:t> métodos</a:t>
            </a:r>
            <a:r>
              <a:rPr lang="pt-br" dirty="0"/>
              <a:t> são listados no painel </a:t>
            </a:r>
            <a:r>
              <a:rPr lang="pt-br" b="1" dirty="0">
                <a:solidFill>
                  <a:srgbClr val="000000"/>
                </a:solidFill>
              </a:rPr>
              <a:t>Methods </a:t>
            </a:r>
            <a:r>
              <a:rPr lang="pt-br" dirty="0"/>
              <a:t>(Métodos) à direita. Cada 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 exibe um breve resumo</a:t>
            </a:r>
            <a:r>
              <a:rPr lang="pt-br" dirty="0">
                <a:solidFill>
                  <a:srgbClr val="000000"/>
                </a:solidFill>
              </a:rPr>
              <a:t> abaixo dele</a:t>
            </a:r>
            <a:r>
              <a:rPr lang="pt-br" dirty="0"/>
              <a:t>, incluindo sua URL de endpoint, o </a:t>
            </a:r>
            <a:r>
              <a:rPr lang="pt-br" dirty="0">
                <a:solidFill>
                  <a:srgbClr val="000000"/>
                </a:solidFill>
              </a:rPr>
              <a:t>tipo de autorização</a:t>
            </a:r>
            <a:r>
              <a:rPr lang="pt-br" dirty="0"/>
              <a:t> e o requisito de Chave de API.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Com o Amazon API Gateway, você pode fornecer aos seus clientes uma interface de programação consistente e escalável para acessar três </a:t>
            </a:r>
            <a:r>
              <a:rPr lang="pt-br" dirty="0">
                <a:solidFill>
                  <a:srgbClr val="000000"/>
                </a:solidFill>
              </a:rPr>
              <a:t>tipos</a:t>
            </a:r>
            <a:r>
              <a:rPr lang="pt-br" dirty="0"/>
              <a:t> de endpoints no back-end: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Funções do AWS Lambda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Serviços da AWS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Endpoint HTTP, </a:t>
            </a:r>
            <a:r>
              <a:rPr lang="pt-br" dirty="0">
                <a:solidFill>
                  <a:srgbClr val="000000"/>
                </a:solidFill>
              </a:rPr>
              <a:t>site, ou</a:t>
            </a:r>
            <a:r>
              <a:rPr lang="pt-br" dirty="0"/>
              <a:t> página da web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Para cada</a:t>
            </a:r>
            <a:r>
              <a:rPr lang="pt-br" dirty="0">
                <a:solidFill>
                  <a:srgbClr val="000000"/>
                </a:solidFill>
              </a:rPr>
              <a:t>método de API </a:t>
            </a:r>
            <a:r>
              <a:rPr lang="pt-br" dirty="0"/>
              <a:t>que você definir, identifique o endpoint de back-end com o qual ele vai se integrar.</a:t>
            </a:r>
          </a:p>
          <a:p>
            <a:pPr rtl="0"/>
            <a:endParaRPr lang="en-US" dirty="0"/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API Gateway, um </a:t>
            </a:r>
            <a:r>
              <a:rPr lang="pt-br" sz="1200" b="0" i="1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define a estrutura de dados de uma carga útil e é descrito usando um esquema no formato JSON. Um </a:t>
            </a:r>
            <a:r>
              <a:rPr lang="pt-br" sz="1200" b="0" i="1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 de mapeamento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 ser usado para traduzir os dados de um modelo para outro.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60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valores válidos para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Authorization (Autorização)</a:t>
            </a:r>
            <a:r>
              <a:rPr lang="en-us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são: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nenhuma autenticação de cliente é executada, e 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está aberto para ser acessado por qualquer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usuário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AWS_IAM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Essa seleção faz com que o API Gateway use permissões do IAM para controlar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 acesso do cliente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Somente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usuários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 uma função do IAM com permissão para acessar 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têm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permissão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chamá-lo. Especificamente, o cliente deve assinar a solicitação com um </a:t>
            </a:r>
            <a:r>
              <a:rPr lang="pt-br" sz="1200" b="0" strike="noStrike" kern="1200" dirty="0">
                <a:solidFill>
                  <a:srgbClr val="000000"/>
                </a:solidFill>
                <a:latin typeface="Lucida Console" panose="020B0609040504020204" pitchFamily="49" charset="0"/>
              </a:rPr>
              <a:t>AccessKey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 </a:t>
            </a:r>
            <a:r>
              <a:rPr lang="pt-br" sz="1200" b="0" u="none" strike="noStrike" kern="1200" dirty="0">
                <a:solidFill>
                  <a:schemeClr val="tx1"/>
                </a:solidFill>
                <a:latin typeface="Lucida Console" panose="020B0609040504020204" pitchFamily="49" charset="0"/>
              </a:rPr>
              <a:t>secretKey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correspondente, conforme provisionado pelo AWS IAM para invocar 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Para isso, o cliente deve suportar os protocolos do Signature Version 4 (Sigv4).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exigir uma chave de API para invocar 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defina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 Key Required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como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true.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</a:t>
            </a:r>
            <a:r>
              <a:rPr lang="pt-br" dirty="0">
                <a:solidFill>
                  <a:srgbClr val="000000"/>
                </a:solidFill>
              </a:rPr>
              <a:t> usar um plano de uso para controlar a utilização do tráfego do cliente</a:t>
            </a:r>
            <a:r>
              <a:rPr lang="pt-br" dirty="0">
                <a:solidFill>
                  <a:srgbClr val="05AD12"/>
                </a:solidFill>
                <a:latin typeface="&lt;acro2873"/>
              </a:rPr>
              <a:t>,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habilite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chaves de API.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9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76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Para exibir os detalhes de um 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, modificar sua configuração ou testá-lo, clique no nome do 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 na árvore de recursos. </a:t>
            </a:r>
            <a:r>
              <a:rPr lang="pt-br" b="1" dirty="0"/>
              <a:t>O painel </a:t>
            </a:r>
            <a:r>
              <a:rPr lang="pt-br" b="1" dirty="0">
                <a:solidFill>
                  <a:srgbClr val="000000"/>
                </a:solidFill>
              </a:rPr>
              <a:t>Execution Method </a:t>
            </a:r>
            <a:r>
              <a:rPr lang="pt-br" dirty="0">
                <a:solidFill>
                  <a:srgbClr val="000000"/>
                </a:solidFill>
              </a:rPr>
              <a:t>(execução</a:t>
            </a:r>
            <a:r>
              <a:rPr lang="pt-br" dirty="0"/>
              <a:t> do Método)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será exibido, apresentando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uma visão lógica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da estrutura e dos comportamentos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método escolhido: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Request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Response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são a interface da API </a:t>
            </a:r>
            <a:r>
              <a:rPr lang="pt-br" sz="1200" b="0" i="0" strike="noStrike" kern="1200" dirty="0">
                <a:solidFill>
                  <a:srgbClr val="000000"/>
                </a:solidFill>
                <a:ea typeface="+mn-ea"/>
                <a:cs typeface="+mn-cs"/>
              </a:rPr>
              <a:t>com</a:t>
            </a:r>
            <a:r>
              <a:rPr lang="pt-br" sz="1200" b="0" i="0" strike="noStrike" kern="1200" dirty="0">
                <a:solidFill>
                  <a:srgbClr val="05AD12"/>
                </a:solidFill>
                <a:latin typeface="&lt;acro1363"/>
                <a:ea typeface="+mn-ea"/>
                <a:cs typeface="+mn-cs"/>
              </a:rPr>
              <a:t>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front-end da API (um cliente).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Request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 Response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são a interface da API com o back-end (endpoint de integração).</a:t>
            </a:r>
            <a:endParaRPr lang="en-US" dirty="0"/>
          </a:p>
          <a:p>
            <a:pPr rtl="0"/>
            <a:endParaRPr lang="en-US" dirty="0"/>
          </a:p>
          <a:p>
            <a:pPr rtl="0"/>
            <a:r>
              <a:rPr lang="pt-br" dirty="0"/>
              <a:t>O nome de recurso da Amazon (ARN) é a identificação interna do endpoint de integração que foi invocado.  Ele tem formatos diferentes, de acordo com o </a:t>
            </a:r>
            <a:r>
              <a:rPr lang="pt-br" dirty="0">
                <a:solidFill>
                  <a:srgbClr val="000000"/>
                </a:solidFill>
              </a:rPr>
              <a:t>tipo de endpoint</a:t>
            </a:r>
            <a:r>
              <a:rPr lang="pt-b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3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entrada de </a:t>
            </a:r>
            <a:r>
              <a:rPr lang="pt-br" sz="1200" b="1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Logs </a:t>
            </a:r>
            <a:r>
              <a:rPr lang="pt-br" sz="12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 saída mostra as alterações de estado da solicitação de </a:t>
            </a:r>
            <a:r>
              <a:rPr lang="pt-br" sz="1200" b="0" i="0" strike="noStrike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 </a:t>
            </a:r>
            <a:r>
              <a:rPr lang="pt-br" sz="12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a solicitação de integração e da resposta de integração para a resposta</a:t>
            </a:r>
            <a:r>
              <a:rPr lang="pt-br" sz="1200" b="0" i="0" strike="noStrike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 método</a:t>
            </a:r>
            <a:r>
              <a:rPr lang="pt-br" sz="1200" b="0" i="0" u="none" strike="noStrike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Isso pode ser útil para solucionar problemas quaisquer erros de mapeamento que provocam a falha da solicitação. Neste exemplo, nenhuma transformação de mapeamento foi aplicada.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15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testar a API usando um cliente diferente do recurso test-invoke-request do API Gateway, você deve primeiro implantá-la em um estágio (stage).  </a:t>
            </a:r>
            <a:r>
              <a:rPr lang="pt-br" dirty="0"/>
              <a:t>Os estágios (stages) destinam-se a ajudar com o ciclo de vida de desenvolvimento de uma API. Por exemplo, ao criar sua API pela primeira vez, você a implanta em um estágio de desenvolvimento.  Quando estiver pronto para a produção, você poderá implantá-la em um estágio de produção.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Assim que o processo de implantação estiver concluído, o painel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 Editor (editor de estágios)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exibido mostrando a URL para chamar 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GET /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da API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campo</a:t>
            </a:r>
            <a:r>
              <a:rPr lang="en-us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Invoke URL (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invocar</a:t>
            </a:r>
            <a:r>
              <a:rPr lang="en-us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URL)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dirty="0"/>
              <a:t>O State Editor também </a:t>
            </a:r>
            <a:r>
              <a:rPr lang="pt-br" dirty="0">
                <a:solidFill>
                  <a:srgbClr val="000000"/>
                </a:solidFill>
              </a:rPr>
              <a:t>permite que</a:t>
            </a:r>
            <a:r>
              <a:rPr lang="pt-br" dirty="0"/>
              <a:t> você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gerencie e otimize uma implantação específica. Por exemplo, você pode definir configurações de estágio para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habilitar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armazenamento em cache, personalizar o controle de utilização de solicitações, configurar o registro em log ou definir as variáveis de estágio (stage variables).  Os próximos slides descrevem essas qualidades do serviço de implantação com mais detalhes.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0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866120"/>
          </a:xfrm>
        </p:spPr>
        <p:txBody>
          <a:bodyPr rtlCol="0"/>
          <a:lstStyle/>
          <a:p>
            <a:pPr rtl="0"/>
            <a:r>
              <a:rPr lang="pt-br" sz="1200" dirty="0"/>
              <a:t>Você pode adicionar o armazenamento em cache às chamadas de API provisionando um cache do Amazon API Gateway e especificando seu tamanho em gigabytes. O armazenamento em cache é provisionado para um estágio específico das </a:t>
            </a:r>
            <a:r>
              <a:rPr lang="pt-br" sz="1200" dirty="0">
                <a:solidFill>
                  <a:srgbClr val="000000"/>
                </a:solidFill>
              </a:rPr>
              <a:t>APIs</a:t>
            </a:r>
            <a:r>
              <a:rPr lang="pt-br" sz="1200" dirty="0"/>
              <a:t>. Isso aumenta a performance e reduz o tráfego enviado ao </a:t>
            </a:r>
            <a:r>
              <a:rPr lang="pt-br" sz="1200" dirty="0">
                <a:solidFill>
                  <a:srgbClr val="000000"/>
                </a:solidFill>
              </a:rPr>
              <a:t>back-end</a:t>
            </a:r>
            <a:r>
              <a:rPr lang="pt-br" sz="1200" dirty="0"/>
              <a:t>. As configurações de cache </a:t>
            </a:r>
            <a:r>
              <a:rPr lang="pt-br" sz="1200" dirty="0">
                <a:solidFill>
                  <a:srgbClr val="000000"/>
                </a:solidFill>
              </a:rPr>
              <a:t>permitem</a:t>
            </a:r>
            <a:r>
              <a:rPr lang="pt-br" sz="1200" dirty="0"/>
              <a:t> controlar a criação da chave de cache e o time-to-live (TTL) dos dados armazenados para cada</a:t>
            </a:r>
            <a:r>
              <a:rPr lang="pt-br" sz="1200" dirty="0">
                <a:solidFill>
                  <a:srgbClr val="000000"/>
                </a:solidFill>
              </a:rPr>
              <a:t> método</a:t>
            </a:r>
            <a:r>
              <a:rPr lang="pt-br" sz="1200" dirty="0"/>
              <a:t>. O Amazon API Gateway também expõe</a:t>
            </a:r>
            <a:r>
              <a:rPr lang="pt-br" sz="1200" dirty="0">
                <a:solidFill>
                  <a:srgbClr val="000000"/>
                </a:solidFill>
              </a:rPr>
              <a:t> APIs </a:t>
            </a:r>
            <a:r>
              <a:rPr lang="pt-br" sz="1200" dirty="0"/>
              <a:t>de gerenciamento que ajudam a invalidar o cache de cada estágio.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habilitar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armazenamento em cache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da API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selecione a opção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Enable API cache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seção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Cache Settings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seguir,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escolha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opções desejadas e os valores associados para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Cache capacity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(Capacidade de cache)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Encrypt cache data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(Criptografar dados do cache)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Cache time-to-live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(TTL)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bem como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quaisquer requisitos para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Per-key cache invalidation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(invalidação de cache por chave).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valores mínimo e máximo para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Cache capacity</a:t>
            </a:r>
            <a:r>
              <a:rPr lang="en-us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são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0,5 GB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237 GB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respectivamente.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valor de TTL padrão para o armazenamento em cache de APIs é de 300 segundos. O valor de TTL máximo é de 3.600 segundos. TTL=0 significa que o armazenamento em cache está desabilitado.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Você pode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configurar 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invalidação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do cache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um cliente ao exigir autorização 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escolher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como as solicitações não autorizadas são tratadas de uma das três maneiras: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 the request with 403 status code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(Falha na solicitação com o código de status 403): retorna uma resposta não autorizada 403.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cache control header; Add a warning in response header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(Ignorar cabeçalho de controle de cache; Adicionar um aviso ao cabeçalho de resposta)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processa a solicitação e inclui um cabeçalho de aviso na resposta.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Ignore cache control header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1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(Ignorar cabeçalho de controle de cache)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processa a solicitação e não inclui um cabeçalho de aviso na resposta.</a:t>
            </a:r>
          </a:p>
          <a:p>
            <a:pPr rt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066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 desenvolvedor de APIs, você pode definir os limites para diferentes </a:t>
            </a:r>
            <a:r>
              <a:rPr lang="pt-br" sz="1200" b="0" i="1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estágios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 </a:t>
            </a:r>
            <a:r>
              <a:rPr lang="pt-br" sz="1200" b="0" i="1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API, para melhorar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 performance geral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 todas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as APIs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 sua conta. Os dois limites que você pode definir são: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Número médio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 solicitações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segundo durante um período prolongado (taxa de solicitação em estado estacionário).  O valor padrão é de 10.000 solicitações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segundo.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Burst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Número máximo de solicitações simultâneas que o API Gateway pode atender a qualquer momento.  O valor padrão é de 5.000 solicitações. Se esse limite for excedido, o API Gateway retorna uma resposta de erro HTTP </a:t>
            </a:r>
            <a:r>
              <a:rPr lang="pt-br" sz="1200" b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429 Too </a:t>
            </a:r>
            <a:r>
              <a:rPr lang="pt-br" sz="1200" b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Many Requests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(HTTP - 429 - Muitas solicitações)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Observe que os limites de controle de utilização 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 padrão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são definidos pelos limites da taxa (rate) em nível de conta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nunca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excederão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tempo de execução (runtime), mesmo especificando valores mais altos.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 alternativa, para controlar a utilização das solicitações no nível do </a:t>
            </a:r>
            <a:r>
              <a:rPr lang="pt-br" sz="1200" b="0" i="1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você pode definir um Plano de Uso. Além do controle de utilização, um plano de uso também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permite impor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cotas de solicitação. A criação de um plano de uso é descrita posteriormente nesta unidade.</a:t>
            </a:r>
          </a:p>
          <a:p>
            <a:pPr rtl="0"/>
            <a:br>
              <a:rPr lang="en-US" dirty="0"/>
            </a:br>
            <a:r>
              <a:rPr lang="pt-br" dirty="0"/>
              <a:t>Para mais informações, consulte: https://docs.aws.amazon.com/apigateway/latest/developerguide/api-gateway-request-throttling.html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43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Documente sua API para ajudar os desenvolvedores a entender os comportamentos e os formatos de entrada e saída de sua API.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 documentação de API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API Gateway consiste em partes de documentação individuais associadas a entidades de API específicas que incluem API, recurso,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solicitação, resposta, parâmetros de mensagem (caminho, consulta, cabeçalho),</a:t>
            </a:r>
            <a:r>
              <a:rPr lang="pt-br" dirty="0">
                <a:solidFill>
                  <a:srgbClr val="000000"/>
                </a:solidFill>
              </a:rPr>
              <a:t>além de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autorizadores 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modelos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pPr rtl="0"/>
            <a:endParaRPr lang="en-US" dirty="0"/>
          </a:p>
          <a:p>
            <a:pPr rtl="0"/>
            <a:r>
              <a:rPr lang="pt-br" dirty="0"/>
              <a:t>O API Gateway oferece a capacidade de criar, atualizar e excluir a documentação associada a cada porção da sua API. É possível acessar a documentação relacionada às</a:t>
            </a:r>
            <a:r>
              <a:rPr lang="pt-br" dirty="0">
                <a:solidFill>
                  <a:srgbClr val="000000"/>
                </a:solidFill>
              </a:rPr>
              <a:t> APIs </a:t>
            </a:r>
            <a:r>
              <a:rPr lang="pt-br" dirty="0"/>
              <a:t>por meio de AWS SDKs, AWS </a:t>
            </a:r>
            <a:r>
              <a:rPr lang="pt-br" dirty="0">
                <a:solidFill>
                  <a:srgbClr val="000000"/>
                </a:solidFill>
              </a:rPr>
              <a:t>CLI</a:t>
            </a:r>
            <a:r>
              <a:rPr lang="pt-br" dirty="0"/>
              <a:t>, via chamadas RESTful ou ao editar strings de documentação diretamente no console do API Gateway. 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A documentação também pode ser importada como um arquivo Swagger, como parte da API ou separadamente, </a:t>
            </a:r>
            <a:r>
              <a:rPr lang="pt-br" dirty="0">
                <a:solidFill>
                  <a:srgbClr val="000000"/>
                </a:solidFill>
              </a:rPr>
              <a:t>permitindo </a:t>
            </a:r>
            <a:r>
              <a:rPr lang="pt-br" dirty="0"/>
              <a:t>que você adicione ou atualize a documentação sem atrapalhar a definição da API. O API Gateway está em conformidade com a </a:t>
            </a:r>
            <a:r>
              <a:rPr lang="pt-br" dirty="0">
                <a:solidFill>
                  <a:srgbClr val="000000"/>
                </a:solidFill>
              </a:rPr>
              <a:t>especificação Open API</a:t>
            </a:r>
            <a:r>
              <a:rPr lang="pt-br" dirty="0"/>
              <a:t> para a documentação importada de arquivos Swagger ou exportada para eles.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3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051472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chamar sua API de forma programática, você deve gerar um SDK específico da plataforma ou da linguagem para ela. Atualmente, o API Gateway oferece suporte à geração de um SDK para uma API em Java, Java para Android, JavaScript, Objective-C, Swift e Ruby.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gerar um SDK:</a:t>
            </a:r>
          </a:p>
          <a:p>
            <a:pPr marL="228600" indent="-228600" rtl="0">
              <a:buFont typeface="+mj-lt"/>
              <a:buAutoNum type="arabicPeriod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 guia </a:t>
            </a:r>
            <a:r>
              <a:rPr lang="pt-br" sz="1200" b="1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SDK Generation 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Stage Editor </a:t>
            </a:r>
            <a:r>
              <a:rPr lang="pt-br" dirty="0"/>
              <a:t>na caixa suspensa </a:t>
            </a:r>
            <a:r>
              <a:rPr lang="pt-br" b="1" dirty="0"/>
              <a:t>Platform</a:t>
            </a:r>
            <a:r>
              <a:rPr lang="pt-br" dirty="0"/>
              <a:t>, </a:t>
            </a:r>
            <a:r>
              <a:rPr lang="pt-br" sz="1200" b="0" i="0" strike="noStrike" kern="1200" dirty="0">
                <a:solidFill>
                  <a:srgbClr val="000000"/>
                </a:solidFill>
              </a:rPr>
              <a:t>selecione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plataforma desejada.</a:t>
            </a:r>
          </a:p>
          <a:p>
            <a:pPr marL="228600" indent="-228600" rtl="0">
              <a:buFont typeface="+mj-lt"/>
              <a:buAutoNum type="arabicPeriod"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Especifique quaisquer parâmetros adicionais necessários, que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variam de acordo com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plataforma.</a:t>
            </a:r>
          </a:p>
          <a:p>
            <a:pPr marL="228600" indent="-228600" rtl="0">
              <a:buFont typeface="+mj-lt"/>
              <a:buAutoNum type="arabicPeriod"/>
            </a:pP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baixar o arquivo zip que contém o SDK gerado </a:t>
            </a:r>
            <a:r>
              <a:rPr lang="pt-br" dirty="0"/>
              <a:t>clique em </a:t>
            </a:r>
            <a:r>
              <a:rPr lang="pt-br" b="1" dirty="0">
                <a:solidFill>
                  <a:srgbClr val="000000"/>
                </a:solidFill>
              </a:rPr>
              <a:t>Generate</a:t>
            </a:r>
            <a:r>
              <a:rPr lang="pt-br" b="1" dirty="0"/>
              <a:t> SDK</a:t>
            </a:r>
            <a:r>
              <a:rPr lang="pt-br" dirty="0"/>
              <a:t>, e siga as instruções na tela.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b="1" dirty="0"/>
              <a:t>Importante</a:t>
            </a:r>
            <a:r>
              <a:rPr lang="pt-br" dirty="0"/>
              <a:t>: sempre que atualizar uma API, você deve reimplantá-la e gerar novamente o SDK para incluir as atualizações.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dirty="0"/>
              <a:t>Para obter instruções sobre como usar o SDK gerado para cada plataforma, consulte “Call API through </a:t>
            </a:r>
            <a:r>
              <a:rPr lang="pt-br" dirty="0">
                <a:solidFill>
                  <a:srgbClr val="000000"/>
                </a:solidFill>
              </a:rPr>
              <a:t>Generated</a:t>
            </a:r>
            <a:r>
              <a:rPr lang="pt-br" dirty="0"/>
              <a:t> SDKs” (Chamar API através de SDKs gerados) em </a:t>
            </a:r>
          </a:p>
          <a:p>
            <a:pPr rtl="0"/>
            <a:r>
              <a:rPr lang="pt-br" dirty="0">
                <a:hlinkClick r:id="rId3"/>
              </a:rPr>
              <a:t>https://docs.aws.amazon.com/apigateway/latest/developerguide/how-to-call-api-using-generated-sdk.html</a:t>
            </a:r>
            <a:r>
              <a:rPr lang="pt-br" dirty="0"/>
              <a:t>.</a:t>
            </a:r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87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Este slide mostra o código JavaScript fornecido no SDK gerado para invocar o método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</a:rPr>
              <a:t>da Pet Store</a:t>
            </a:r>
            <a:r>
              <a:rPr lang="pt-br" dirty="0"/>
              <a:t> (Home page). Um </a:t>
            </a:r>
            <a:r>
              <a:rPr lang="pt-br" dirty="0">
                <a:solidFill>
                  <a:srgbClr val="000000"/>
                </a:solidFill>
              </a:rPr>
              <a:t>pouco</a:t>
            </a:r>
            <a:r>
              <a:rPr lang="pt-br" dirty="0"/>
              <a:t> do código foi omitido para simplificar o exemplo.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01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3959352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strike="noStrike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Integração de proxy</a:t>
            </a:r>
            <a:endParaRPr lang="en-US" sz="1200" b="1" i="0" strike="noStrike" kern="1200" baseline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a integração de proxy do Lambda, a configuração é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simples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porque a entrada para a função integrada do Lambda é a solicitação de entrada tal como foi feita pelo cliente. Isso </a:t>
            </a:r>
            <a:r>
              <a:rPr lang="pt-br" dirty="0"/>
              <a:t>inclui cabeçalhos de solicitação, parâmetros de strings de consulta, variáveis de caminho URL, carga e dados de configuração da API. Os dados de configuração podem conter o nome do estágio de implantação atual, as variáveis de estágio, a </a:t>
            </a:r>
            <a:r>
              <a:rPr lang="pt-br" dirty="0">
                <a:solidFill>
                  <a:srgbClr val="000000"/>
                </a:solidFill>
              </a:rPr>
              <a:t>identidade do usuário</a:t>
            </a:r>
            <a:r>
              <a:rPr lang="pt-br" dirty="0"/>
              <a:t>, e o contexto de autorização, se houver.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exemplo, </a:t>
            </a:r>
            <a:r>
              <a:rPr lang="pt-br" dirty="0"/>
              <a:t>se a API não exigir transformação de dados, você </a:t>
            </a:r>
            <a:r>
              <a:rPr lang="pt-br" dirty="0">
                <a:solidFill>
                  <a:srgbClr val="000000"/>
                </a:solidFill>
              </a:rPr>
              <a:t>precisará definir</a:t>
            </a:r>
            <a:r>
              <a:rPr lang="pt-br" dirty="0"/>
              <a:t> apenas o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 HTTP da integração como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pt-br" dirty="0"/>
              <a:t>, o URL do endpoint de integração para o ARN da função Lambda e a credencial para uma função do IAM com permissões para </a:t>
            </a:r>
            <a:r>
              <a:rPr lang="pt-br" dirty="0">
                <a:solidFill>
                  <a:srgbClr val="000000"/>
                </a:solidFill>
              </a:rPr>
              <a:t>permitir que</a:t>
            </a:r>
            <a:r>
              <a:rPr lang="pt-br" dirty="0"/>
              <a:t> o API Gateway chame a </a:t>
            </a:r>
            <a:r>
              <a:rPr lang="pt-br" dirty="0">
                <a:solidFill>
                  <a:srgbClr val="000000"/>
                </a:solidFill>
              </a:rPr>
              <a:t>função do Lambda</a:t>
            </a:r>
            <a:r>
              <a:rPr lang="pt-br" dirty="0"/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Além disso, a função do Lambda pode usar as definições de configuração da API para influenciar sua lógica de execução. Após a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configuração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 método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 API integrada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pode evoluir com o back-end sem modificar as configurações existentes. Isso é possível porque o desenvolvedor da função back-end do Lambda analisa os dados da solicitação de entrada e responde o cliente com os resultados.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geral, você deve usar a abordagem de uma integração de proxy do Lambda para uma configuração simplificada e ágil de API, oferecendo recursos potentes e versáteis. A integração personalizada é mais difícil de configurar e uma tecnologia legada (legacy). Além disso, a configuração existente provavelmente será inoperável quando o back-end da função do Lambda exigir alterações em sua entrada ou saída.</a:t>
            </a:r>
          </a:p>
          <a:p>
            <a:pPr rtl="0"/>
            <a:endParaRPr lang="en-US" dirty="0"/>
          </a:p>
          <a:p>
            <a:pPr rtl="0"/>
            <a:r>
              <a:rPr lang="pt-br" b="1" dirty="0">
                <a:latin typeface="+mj-lt"/>
              </a:rPr>
              <a:t>Integração personalizada</a:t>
            </a:r>
          </a:p>
          <a:p>
            <a:pPr rtl="0"/>
            <a:r>
              <a:rPr lang="pt-br" dirty="0"/>
              <a:t>Com a integração personalizada do Lambda, a configuração se torna mais complexa. </a:t>
            </a:r>
            <a:r>
              <a:rPr lang="pt-br" dirty="0">
                <a:solidFill>
                  <a:srgbClr val="000000"/>
                </a:solidFill>
              </a:rPr>
              <a:t>Além</a:t>
            </a:r>
            <a:r>
              <a:rPr lang="pt-br" dirty="0"/>
              <a:t> das etapas de configuração da integração de proxy, você também deve especificar como os dados da solicitação de entrada serão mapeados para a solicitação de integração e como os dados da resposta de integração resultante serão mapeados para</a:t>
            </a:r>
            <a:r>
              <a:rPr lang="pt-br" dirty="0">
                <a:solidFill>
                  <a:srgbClr val="000000"/>
                </a:solidFill>
              </a:rPr>
              <a:t> a resposta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do método</a:t>
            </a:r>
            <a:r>
              <a:rPr lang="pt-br" dirty="0"/>
              <a:t>. Além disso, você deve mapear erros retornados pela função Lambda na resposta de integração para respostas de erro HTTP padrão para o cliente. Caso contrário, por padrão, os erros de função do Lambda são retornados como 200 respostas OK, dando ao cliente um status equivocado. </a:t>
            </a:r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17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4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75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000000"/>
                </a:solidFill>
              </a:rPr>
              <a:t>Quando</a:t>
            </a:r>
            <a:r>
              <a:rPr lang="pt-br" dirty="0"/>
              <a:t> as solicitações de API predominantemente se originam de uma instância do EC2 ou serviços dentro da mesma região em que a API está implantada, um endpoint de API regional,</a:t>
            </a:r>
            <a:r>
              <a:rPr lang="pt-br" dirty="0">
                <a:solidFill>
                  <a:srgbClr val="000000"/>
                </a:solidFill>
              </a:rPr>
              <a:t> normalmente</a:t>
            </a:r>
            <a:r>
              <a:rPr lang="pt-br" dirty="0"/>
              <a:t>, reduzirá</a:t>
            </a:r>
            <a:r>
              <a:rPr lang="pt-br" dirty="0">
                <a:solidFill>
                  <a:srgbClr val="000000"/>
                </a:solidFill>
              </a:rPr>
              <a:t> a latência</a:t>
            </a:r>
            <a:r>
              <a:rPr lang="pt-br" dirty="0"/>
              <a:t> de conexões e, portanto, é recomendado para esses</a:t>
            </a:r>
            <a:r>
              <a:rPr lang="pt-br" dirty="0">
                <a:solidFill>
                  <a:srgbClr val="000000"/>
                </a:solidFill>
              </a:rPr>
              <a:t> cenários</a:t>
            </a:r>
            <a:r>
              <a:rPr lang="pt-br" dirty="0"/>
              <a:t>.</a:t>
            </a:r>
            <a:endParaRPr lang="en-US" baseline="0" dirty="0"/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É uma </a:t>
            </a:r>
            <a:r>
              <a:rPr lang="pt-br" dirty="0">
                <a:solidFill>
                  <a:srgbClr val="000000"/>
                </a:solidFill>
              </a:rPr>
              <a:t>boa</a:t>
            </a:r>
            <a:r>
              <a:rPr lang="pt-br" dirty="0"/>
              <a:t> prática designar a resposta 500 como o padrão para respostas desconhecidas ou não mapeadas do back-end.</a:t>
            </a:r>
            <a:endParaRPr lang="en-US" dirty="0"/>
          </a:p>
          <a:p>
            <a:pPr rtl="0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Ativar o CloudWatch Logs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ajuda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 solução de problemas com chamadas de API.  Da mesma forma, habilitando as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métricas detalhadas do CloudWatch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você pode </a:t>
            </a:r>
            <a:r>
              <a:rPr lang="pt-br" dirty="0"/>
              <a:t>monitorar erros de cache </a:t>
            </a:r>
            <a:r>
              <a:rPr lang="pt-br" dirty="0">
                <a:solidFill>
                  <a:srgbClr val="000000"/>
                </a:solidFill>
              </a:rPr>
              <a:t>latência e</a:t>
            </a:r>
            <a:r>
              <a:rPr lang="pt-br" dirty="0"/>
              <a:t> invocação em um nível refinado e configurar alarmes para receber notificações quando ocorrer problemas.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946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93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AWS SAM é uma</a:t>
            </a:r>
            <a:r>
              <a:rPr lang="pt-br" dirty="0">
                <a:solidFill>
                  <a:srgbClr val="000000"/>
                </a:solidFill>
              </a:rPr>
              <a:t> extensão do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do AWS </a:t>
            </a:r>
            <a:r>
              <a:rPr lang="pt-br" dirty="0"/>
              <a:t> CloudFormation</a:t>
            </a:r>
            <a:r>
              <a:rPr lang="pt-br" dirty="0">
                <a:solidFill>
                  <a:srgbClr val="000000"/>
                </a:solidFill>
              </a:rPr>
              <a:t> otimizada </a:t>
            </a:r>
            <a:r>
              <a:rPr lang="pt-br" dirty="0"/>
              <a:t>para recursos sem servidor.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obter especificações sobre o AWS SAM, consulte </a:t>
            </a:r>
            <a:r>
              <a:rPr lang="pt-br" dirty="0">
                <a:solidFill>
                  <a:srgbClr val="00B0F0"/>
                </a:solidFill>
                <a:hlinkClick r:id="rId3"/>
              </a:rPr>
              <a:t>https://github.com/awslabs/serverless-application-model</a:t>
            </a:r>
            <a:r>
              <a:rPr lang="pt-br" dirty="0"/>
              <a:t>.</a:t>
            </a:r>
            <a:endParaRPr lang="en-US" sz="1200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5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080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86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13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50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8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kern="1200" dirty="0">
                <a:solidFill>
                  <a:schemeClr val="tx1"/>
                </a:solidFill>
                <a:effectLst/>
              </a:rPr>
              <a:t>Leia </a:t>
            </a:r>
            <a:r>
              <a:rPr lang="pt-br" kern="1200" dirty="0">
                <a:solidFill>
                  <a:srgbClr val="000000"/>
                </a:solidFill>
                <a:effectLst/>
              </a:rPr>
              <a:t>da esquerda</a:t>
            </a:r>
            <a:r>
              <a:rPr lang="pt-br" kern="1200" dirty="0">
                <a:solidFill>
                  <a:schemeClr val="tx1"/>
                </a:solidFill>
                <a:effectLst/>
              </a:rPr>
              <a:t> para a direita:</a:t>
            </a:r>
          </a:p>
          <a:p>
            <a:pPr lvl="0" rtl="0"/>
            <a:r>
              <a:rPr lang="pt-br" kern="1200" dirty="0">
                <a:solidFill>
                  <a:schemeClr val="tx1"/>
                </a:solidFill>
                <a:effectLst/>
              </a:rPr>
              <a:t>(Verdadeiro)</a:t>
            </a:r>
          </a:p>
          <a:p>
            <a:pPr lvl="0" rtl="0"/>
            <a:r>
              <a:rPr lang="pt-br" kern="1200" dirty="0">
                <a:solidFill>
                  <a:schemeClr val="tx1"/>
                </a:solidFill>
                <a:effectLst/>
              </a:rPr>
              <a:t>(Falso) Você pode limitar e controlar o uso da API usando um controle de utilização do</a:t>
            </a:r>
            <a:r>
              <a:rPr lang="pt-br" dirty="0"/>
              <a:t>cliente e limites de cota especificados em um Plano de Uso.</a:t>
            </a:r>
          </a:p>
          <a:p>
            <a:pPr lvl="0" rtl="0"/>
            <a:r>
              <a:rPr lang="pt-br" kern="1200" dirty="0">
                <a:solidFill>
                  <a:schemeClr val="tx1"/>
                </a:solidFill>
                <a:effectLst/>
              </a:rPr>
              <a:t>(Falso) O número </a:t>
            </a:r>
            <a:r>
              <a:rPr lang="pt-br" sz="1200" b="0" i="0" u="none" strike="noStrike" kern="1200" dirty="0">
                <a:solidFill>
                  <a:schemeClr val="tx1"/>
                </a:solidFill>
              </a:rPr>
              <a:t>máximo de solicitações simultâneas que o API Gateway pode atender a qualquer momento é de 5.000 solicitações, o valor padrão.</a:t>
            </a:r>
          </a:p>
          <a:p>
            <a:pPr lvl="0" rtl="0"/>
            <a:r>
              <a:rPr lang="pt-br" kern="1200" dirty="0">
                <a:solidFill>
                  <a:schemeClr val="tx1"/>
                </a:solidFill>
                <a:effectLst/>
              </a:rPr>
              <a:t>(Verdadeiro)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 dirty="0">
                <a:solidFill>
                  <a:schemeClr val="tx1"/>
                </a:solidFill>
                <a:effectLst/>
              </a:rPr>
              <a:t>(Verdadeiro)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 dirty="0">
                <a:solidFill>
                  <a:schemeClr val="tx1"/>
                </a:solidFill>
                <a:effectLst/>
              </a:rPr>
              <a:t>(Verdadeiro)</a:t>
            </a:r>
          </a:p>
          <a:p>
            <a:pPr lvl="0" rtl="0"/>
            <a:endParaRPr lang="en-US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08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Amazon API Gateway permite que os desenvolvedores criem, publiquem, mantenham, monitorem e protejam </a:t>
            </a:r>
            <a:r>
              <a:rPr lang="pt-br" dirty="0">
                <a:solidFill>
                  <a:srgbClr val="000000"/>
                </a:solidFill>
              </a:rPr>
              <a:t>APIs</a:t>
            </a:r>
            <a:r>
              <a:rPr lang="pt-br" dirty="0"/>
              <a:t>, como funções do AWS Lambda (conforme mostrado </a:t>
            </a:r>
            <a:r>
              <a:rPr lang="pt-br" dirty="0">
                <a:solidFill>
                  <a:srgbClr val="000000"/>
                </a:solidFill>
              </a:rPr>
              <a:t>acima</a:t>
            </a:r>
            <a:r>
              <a:rPr lang="pt-br" dirty="0"/>
              <a:t>).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O API Gateway </a:t>
            </a:r>
            <a:r>
              <a:rPr lang="pt-br" dirty="0">
                <a:solidFill>
                  <a:srgbClr val="000000"/>
                </a:solidFill>
              </a:rPr>
              <a:t>permite que</a:t>
            </a:r>
            <a:r>
              <a:rPr lang="pt-br" dirty="0"/>
              <a:t> você conecte suas </a:t>
            </a:r>
            <a:r>
              <a:rPr lang="pt-br" dirty="0">
                <a:solidFill>
                  <a:srgbClr val="000000"/>
                </a:solidFill>
              </a:rPr>
              <a:t>aplicações</a:t>
            </a:r>
            <a:r>
              <a:rPr lang="pt-br" dirty="0"/>
              <a:t> à serviços da AWS e outros sites </a:t>
            </a:r>
            <a:r>
              <a:rPr lang="pt-br" dirty="0">
                <a:solidFill>
                  <a:srgbClr val="000000"/>
                </a:solidFill>
              </a:rPr>
              <a:t>públicos</a:t>
            </a:r>
            <a:r>
              <a:rPr lang="pt-br" dirty="0"/>
              <a:t> ou privados. Ele fornece </a:t>
            </a:r>
            <a:r>
              <a:rPr lang="pt-br" dirty="0">
                <a:solidFill>
                  <a:srgbClr val="000000"/>
                </a:solidFill>
              </a:rPr>
              <a:t>APIs RESTful e HTTP</a:t>
            </a:r>
            <a:r>
              <a:rPr lang="pt-br" dirty="0"/>
              <a:t> consistentes para</a:t>
            </a:r>
            <a:r>
              <a:rPr lang="pt-br" dirty="0">
                <a:solidFill>
                  <a:srgbClr val="000000"/>
                </a:solidFill>
              </a:rPr>
              <a:t> aplicações móveis e da Web</a:t>
            </a:r>
            <a:r>
              <a:rPr lang="pt-br" dirty="0"/>
              <a:t> para acessar serviços da AWS e outros recursos hospedados fora da AWS.</a:t>
            </a:r>
          </a:p>
          <a:p>
            <a:pPr rtl="0"/>
            <a:endParaRPr lang="en-US" baseline="0" dirty="0"/>
          </a:p>
          <a:p>
            <a:pPr rtl="0"/>
            <a:r>
              <a:rPr lang="pt-br" dirty="0">
                <a:solidFill>
                  <a:srgbClr val="000000"/>
                </a:solidFill>
              </a:rPr>
              <a:t>Como</a:t>
            </a:r>
            <a:r>
              <a:rPr lang="pt-br" dirty="0"/>
              <a:t>um Gateway, ele administra todas as tarefas envolvidas no recebimento e processamento de até centenas de milhares de chamadas de API simultâneas, inclusive gerenciamento de tráfego, controle de autorização e acesso, monitoramento e </a:t>
            </a:r>
            <a:r>
              <a:rPr lang="pt-br" dirty="0">
                <a:solidFill>
                  <a:srgbClr val="000000"/>
                </a:solidFill>
              </a:rPr>
              <a:t>gerenciamento de versões de API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6309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No laboratório, você vai: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Criar uma função de execução IAM</a:t>
            </a:r>
            <a:r>
              <a:rPr lang="pt-br" dirty="0">
                <a:solidFill>
                  <a:srgbClr val="000000"/>
                </a:solidFill>
              </a:rPr>
              <a:t> do Amazon Lambda</a:t>
            </a:r>
            <a:r>
              <a:rPr lang="pt-br" dirty="0"/>
              <a:t>.</a:t>
            </a:r>
            <a:endParaRPr lang="en-US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Criar uma função do AWS Lambda.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Configurar origens de eventos da função do AWS Lambda.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Monitorar uma função do Lambda usando o Amazon CloudWatch.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dirty="0"/>
              <a:t>Recuperar objetos de um bucket do Amazon S3.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66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25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74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18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Para uma determinada API, o </a:t>
            </a:r>
            <a:r>
              <a:rPr lang="pt-br" dirty="0">
                <a:solidFill>
                  <a:srgbClr val="000000"/>
                </a:solidFill>
              </a:rPr>
              <a:t>painel</a:t>
            </a:r>
            <a:r>
              <a:rPr lang="pt-br" dirty="0"/>
              <a:t> exibe gráficos para as seguintes métricas em um estágio durante um período especificado: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API Calls (chamadas de API)</a:t>
            </a:r>
            <a:r>
              <a:rPr lang="pt-br" dirty="0"/>
              <a:t>: Número total de solicitações de API no período.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Latência</a:t>
            </a:r>
            <a:r>
              <a:rPr lang="pt-br" dirty="0"/>
              <a:t>: Tempo desde o momento em que o API Gateway recebe uma solicitação de um cliente até ele retornar uma resposta ao cliente (Unidade: Milissegundos). Ele inclui a latência de integração e outros custos do API Gateway.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Integration Latency (latência de Integração)</a:t>
            </a:r>
            <a:r>
              <a:rPr lang="pt-br" dirty="0"/>
              <a:t>: Tempo desde o momento em que o API Gateway retransmite uma solicitação para o </a:t>
            </a:r>
            <a:r>
              <a:rPr lang="pt-br" dirty="0">
                <a:solidFill>
                  <a:srgbClr val="000000"/>
                </a:solidFill>
              </a:rPr>
              <a:t>back-end</a:t>
            </a:r>
            <a:r>
              <a:rPr lang="pt-br" dirty="0"/>
              <a:t> até receber uma resposta do </a:t>
            </a:r>
            <a:r>
              <a:rPr lang="pt-br" dirty="0">
                <a:solidFill>
                  <a:srgbClr val="000000"/>
                </a:solidFill>
              </a:rPr>
              <a:t>back-end</a:t>
            </a:r>
            <a:r>
              <a:rPr lang="pt-br" dirty="0"/>
              <a:t> (Unidade: Milissegundos).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4</a:t>
            </a:r>
            <a:r>
              <a:rPr lang="pt-br" b="1" i="1" dirty="0"/>
              <a:t>xx</a:t>
            </a:r>
            <a:r>
              <a:rPr lang="pt-br" b="1" dirty="0"/>
              <a:t> Error</a:t>
            </a:r>
            <a:r>
              <a:rPr lang="pt-br" dirty="0"/>
              <a:t>: Número de erros do lado do cliente capturados no período.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b="1" dirty="0"/>
              <a:t>5</a:t>
            </a:r>
            <a:r>
              <a:rPr lang="pt-br" b="1" i="1" dirty="0"/>
              <a:t>xx</a:t>
            </a:r>
            <a:r>
              <a:rPr lang="en-us" b="1" i="1" dirty="0"/>
              <a:t> </a:t>
            </a:r>
            <a:r>
              <a:rPr lang="pt-br" b="1" dirty="0"/>
              <a:t>Erro</a:t>
            </a:r>
            <a:r>
              <a:rPr lang="pt-br" dirty="0"/>
              <a:t>: Número de erros no lado do servidor capturados o período.</a:t>
            </a:r>
          </a:p>
          <a:p>
            <a:pPr rtl="0"/>
            <a:endParaRPr lang="en-US" dirty="0"/>
          </a:p>
          <a:p>
            <a:pPr rtl="0"/>
            <a:r>
              <a:rPr lang="pt-br" dirty="0"/>
              <a:t>Clicar em um ponto de dados em um gráfico abre o </a:t>
            </a:r>
            <a:r>
              <a:rPr lang="pt-br" dirty="0">
                <a:solidFill>
                  <a:srgbClr val="000000"/>
                </a:solidFill>
              </a:rPr>
              <a:t>console do Amazon CloudWatch</a:t>
            </a:r>
            <a:r>
              <a:rPr lang="pt-br" dirty="0"/>
              <a:t> onde você pode exibir e analisar as mesmas métricas.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66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16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O API Gateway oferece </a:t>
            </a:r>
            <a:r>
              <a:rPr lang="pt-br" dirty="0">
                <a:solidFill>
                  <a:srgbClr val="000000"/>
                </a:solidFill>
              </a:rPr>
              <a:t>transformação e validação de mensagens</a:t>
            </a:r>
            <a:r>
              <a:rPr lang="pt-br" dirty="0"/>
              <a:t>. Modelos podem ser criados para definir um esquema para mensagens de solicitação/resposta. A carga de solicitação/resposta e o cabeçalho podem ser validados de acordo com o modelo. Por fim, a transformação e o mapeamento de mensagens podem ser feitos usando o API Gateway. </a:t>
            </a:r>
            <a:r>
              <a:rPr lang="pt-br" dirty="0">
                <a:solidFill>
                  <a:srgbClr val="000000"/>
                </a:solidFill>
              </a:rPr>
              <a:t>Os clientes</a:t>
            </a:r>
            <a:r>
              <a:rPr lang="pt-br" dirty="0"/>
              <a:t> costumam </a:t>
            </a:r>
            <a:r>
              <a:rPr lang="pt-br" dirty="0">
                <a:solidFill>
                  <a:srgbClr val="000000"/>
                </a:solidFill>
              </a:rPr>
              <a:t>mapear</a:t>
            </a:r>
            <a:r>
              <a:rPr lang="pt-br" dirty="0"/>
              <a:t> mensagens de solicitação para um formato canônico para</a:t>
            </a:r>
            <a:r>
              <a:rPr lang="pt-br" dirty="0">
                <a:solidFill>
                  <a:srgbClr val="000000"/>
                </a:solidFill>
              </a:rPr>
              <a:t> aplicações downstream </a:t>
            </a:r>
            <a:r>
              <a:rPr lang="pt-br" dirty="0"/>
              <a:t>usando o API Gateway.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6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5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959352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Implante </a:t>
            </a:r>
            <a:r>
              <a:rPr lang="pt-br" sz="1200" dirty="0">
                <a:solidFill>
                  <a:srgbClr val="000000"/>
                </a:solidFill>
              </a:rPr>
              <a:t>APIs</a:t>
            </a:r>
            <a:r>
              <a:rPr lang="pt-br" sz="1200" dirty="0"/>
              <a:t> em endpoints </a:t>
            </a:r>
            <a:r>
              <a:rPr lang="pt-br" sz="1200" i="1" dirty="0"/>
              <a:t>regionais</a:t>
            </a:r>
            <a:r>
              <a:rPr lang="pt-br" sz="1200" dirty="0"/>
              <a:t> ou </a:t>
            </a:r>
            <a:r>
              <a:rPr lang="pt-br" sz="1200" i="1" dirty="0"/>
              <a:t>otimizados para borda (Edge-optimized) </a:t>
            </a:r>
            <a:r>
              <a:rPr lang="pt-br" sz="1200" dirty="0"/>
              <a:t>para</a:t>
            </a:r>
            <a:r>
              <a:rPr lang="pt-br" sz="1200" dirty="0">
                <a:solidFill>
                  <a:srgbClr val="000000"/>
                </a:solidFill>
              </a:rPr>
              <a:t> aproximá-los </a:t>
            </a:r>
            <a:r>
              <a:rPr lang="pt-br" sz="1200" dirty="0"/>
              <a:t>de seus clientes. </a:t>
            </a:r>
            <a:r>
              <a:rPr lang="pt-br" sz="12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Armazene em cache as respostas da API para o cache de resposta do API Gateway.</a:t>
            </a:r>
            <a:endParaRPr lang="en-US" sz="1200" dirty="0"/>
          </a:p>
          <a:p>
            <a:pPr rtl="0"/>
            <a:endParaRPr lang="en-US" sz="1200" baseline="0" dirty="0"/>
          </a:p>
          <a:p>
            <a:pPr rtl="0"/>
            <a:r>
              <a:rPr lang="pt-br" sz="1200" dirty="0"/>
              <a:t>Ao criar uma API, o Amazon API Gateway oferece a opção de </a:t>
            </a:r>
            <a:r>
              <a:rPr lang="pt-br" sz="1200" dirty="0">
                <a:solidFill>
                  <a:srgbClr val="000000"/>
                </a:solidFill>
              </a:rPr>
              <a:t>escolher</a:t>
            </a:r>
            <a:r>
              <a:rPr lang="pt-br" sz="1200" dirty="0"/>
              <a:t> um dos seguintes </a:t>
            </a:r>
            <a:r>
              <a:rPr lang="pt-br" sz="1200" dirty="0">
                <a:solidFill>
                  <a:srgbClr val="000000"/>
                </a:solidFill>
              </a:rPr>
              <a:t>tipos de endpoint </a:t>
            </a:r>
            <a:r>
              <a:rPr lang="pt-br" sz="1200" dirty="0"/>
              <a:t>para aumentar a performance: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1" dirty="0"/>
              <a:t>Regional</a:t>
            </a:r>
            <a:r>
              <a:rPr lang="pt-br" sz="1200" dirty="0"/>
              <a:t>:</a:t>
            </a:r>
            <a:r>
              <a:rPr lang="pt-br" sz="1200" dirty="0">
                <a:solidFill>
                  <a:srgbClr val="000000"/>
                </a:solidFill>
              </a:rPr>
              <a:t>as APIs regionais</a:t>
            </a:r>
            <a:r>
              <a:rPr lang="pt-br" sz="1200" dirty="0"/>
              <a:t> são implantadas na região atual. </a:t>
            </a:r>
            <a:r>
              <a:rPr lang="pt-br" sz="1200" dirty="0">
                <a:solidFill>
                  <a:srgbClr val="000000"/>
                </a:solidFill>
              </a:rPr>
              <a:t>Quando</a:t>
            </a:r>
            <a:r>
              <a:rPr lang="pt-br" sz="1200" dirty="0"/>
              <a:t> as solicitações de API predominantemente se originam de uma instância do EC2 ou serviços dentro da mesma região em que a API está implantada, um endpoint de API regional, </a:t>
            </a:r>
            <a:r>
              <a:rPr lang="pt-br" sz="1200" dirty="0">
                <a:solidFill>
                  <a:srgbClr val="000000"/>
                </a:solidFill>
              </a:rPr>
              <a:t>normalmente,</a:t>
            </a:r>
            <a:r>
              <a:rPr lang="pt-br" sz="1200" dirty="0"/>
              <a:t> reduzirá</a:t>
            </a:r>
            <a:r>
              <a:rPr lang="pt-br" sz="1200" dirty="0">
                <a:solidFill>
                  <a:srgbClr val="000000"/>
                </a:solidFill>
              </a:rPr>
              <a:t> a latência</a:t>
            </a:r>
            <a:r>
              <a:rPr lang="pt-br" sz="1200" dirty="0"/>
              <a:t> de conexões e é recomendado para </a:t>
            </a:r>
            <a:r>
              <a:rPr lang="pt-br" sz="1200" dirty="0">
                <a:solidFill>
                  <a:srgbClr val="000000"/>
                </a:solidFill>
              </a:rPr>
              <a:t>esses cenários</a:t>
            </a:r>
            <a:r>
              <a:rPr lang="pt-br" sz="1200" dirty="0"/>
              <a:t>.</a:t>
            </a:r>
            <a:endParaRPr lang="en-US" sz="1200" baseline="0" dirty="0"/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pt-br" sz="1200" b="1" dirty="0"/>
              <a:t>Edge-optimized</a:t>
            </a:r>
            <a:r>
              <a:rPr lang="pt-br" sz="1200" dirty="0"/>
              <a:t>:</a:t>
            </a:r>
            <a:r>
              <a:rPr lang="pt-br" sz="1200" dirty="0">
                <a:solidFill>
                  <a:srgbClr val="000000"/>
                </a:solidFill>
              </a:rPr>
              <a:t>as APIs</a:t>
            </a:r>
            <a:r>
              <a:rPr lang="pt-br" sz="1200" dirty="0"/>
              <a:t> otimizadas para borda são implantadas na rede CloudFront. Um endpoint de API otimizado para borda otimiza o acesso a uma API sendo implantado em uma distribuição do Amazon CloudFront geograficamente mais próxima do cliente.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 rtl="0">
              <a:buFont typeface="Arial" panose="020B0604020202020204" pitchFamily="34" charset="0"/>
              <a:buNone/>
            </a:pP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Você também pode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habilitar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armazenamento em cache de APIs no Amazon API Gateway para armazenar em cache a resposta do seu endpoint. Com o armazenamento em cache, é possível reduzir o número de chamadas feitas para o seu endpoint, além de melhorar a latência das solicitações para a sua API. Quando o armazenamento em cache é </a:t>
            </a:r>
            <a:r>
              <a:rPr lang="pt-br" sz="1200" b="0" i="0" strike="noStrike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habilitado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um estágio, o API Gateway armazena em cache as respostas do seu endpoint por um período TTL (Time-to-Live) especificado em segundos. Em seguida, o API Gateway responde à solicitação examinando a resposta do endpoint no cache em vez de fazer uma solicitação ao seu endpoint. O valor de TTL padrão para o armazenamento em cache de APIs é de 300 segundos.</a:t>
            </a:r>
          </a:p>
          <a:p>
            <a:pPr marL="0" indent="0" rtl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 rtl="0">
              <a:buFont typeface="Arial" panose="020B0604020202020204" pitchFamily="34" charset="0"/>
              <a:buNone/>
            </a:pPr>
            <a:r>
              <a:rPr lang="pt-br" sz="1200" dirty="0"/>
              <a:t>O diagrama neste slide mostra a topologia de um endpoint otimizado para borda (edge-optimized) implantado em uma distribuição do Amazon CloudFront.  Ele também ilustra o uso do armazenamento em cache de API. </a:t>
            </a:r>
            <a:endParaRPr lang="en-US" sz="1200" dirty="0"/>
          </a:p>
          <a:p>
            <a:pPr rtl="0"/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22077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hyperlink" Target="https://support.aws.amazon.com/#/contacts/aws-traini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3AF6D-2BEF-7049-86B4-BA8E93A5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023" y="-47919"/>
            <a:ext cx="12361762" cy="6958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4EADBC-1FCF-4148-AFB8-F0370FE66B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554356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3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C9937-4309-1345-9FFE-12A8DD2FC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952" y="6089839"/>
            <a:ext cx="1910948" cy="449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151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04F4F9-D03D-9741-91BE-D52E962C505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099" y="2041932"/>
            <a:ext cx="11335473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1524000"/>
            <a:ext cx="11335473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3FF58-786E-B24E-B376-6652EC26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B9B80A-7CBE-8F4D-B2B0-66F7C285B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07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C45EB5-28C4-4544-A323-D73218CA93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8A33-23FE-0C4F-9E8F-25B4C5A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73DE8-A996-034F-B75D-51D5ACFE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E8EE179-7D32-EC44-9957-395A214B6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78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0FA4A-B00E-C044-8FFB-45BB9BA4C7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  <a:p>
            <a:pPr lvl="0" rtl="0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; Syntax Test file for 68k Assembly code</a:t>
            </a:r>
          </a:p>
          <a:p>
            <a:pPr lvl="0" rtl="0"/>
            <a:r>
              <a:rPr lang="pt-br"/>
              <a:t>; Some comments about this file</a:t>
            </a:r>
          </a:p>
          <a:p>
            <a:pPr lvl="0" rtl="0"/>
            <a:r>
              <a:rPr lang="pt-br"/>
              <a:t>.D0 00000000</a:t>
            </a:r>
          </a:p>
          <a:p>
            <a:pPr lvl="0" rtl="0"/>
            <a:r>
              <a:rPr lang="pt-br"/>
              <a:t>MS 2100 00000002</a:t>
            </a:r>
          </a:p>
          <a:p>
            <a:pPr lvl="0" rtl="0"/>
            <a:r>
              <a:rPr lang="pt-br"/>
              <a:t>MM 2000;DI</a:t>
            </a:r>
          </a:p>
          <a:p>
            <a:pPr lvl="0" rtl="0"/>
            <a:r>
              <a:rPr lang="pt-br"/>
              <a:t>LEA.L $002100,A1</a:t>
            </a:r>
          </a:p>
          <a:p>
            <a:pPr lvl="0" rtl="0"/>
            <a:r>
              <a:rPr lang="pt-br"/>
              <a:t>MOVE.L #2,-(A1)</a:t>
            </a:r>
          </a:p>
          <a:p>
            <a:pPr lvl="0" rtl="0"/>
            <a:r>
              <a:rPr lang="pt-br"/>
              <a:t>BSR $00002050</a:t>
            </a:r>
          </a:p>
          <a:p>
            <a:pPr lvl="0" rtl="0"/>
            <a:r>
              <a:rPr lang="pt-br"/>
              <a:t>MM 2050;DI</a:t>
            </a:r>
          </a:p>
          <a:p>
            <a:pPr lvl="0" rtl="0"/>
            <a:r>
              <a:rPr lang="pt-br"/>
              <a:t>MOVE.L (A1)+,D1</a:t>
            </a:r>
          </a:p>
          <a:p>
            <a:pPr lvl="0" rtl="0"/>
            <a:r>
              <a:rPr lang="pt-br"/>
              <a:t>MOVE.L (A1),D2</a:t>
            </a:r>
          </a:p>
          <a:p>
            <a:pPr lvl="0" rtl="0"/>
            <a:r>
              <a:rPr lang="pt-br"/>
              <a:t>ADD.L D1,D2</a:t>
            </a:r>
          </a:p>
          <a:p>
            <a:pPr lvl="0" rtl="0"/>
            <a:r>
              <a:rPr lang="pt-br"/>
              <a:t>MOVE.L D2,D0</a:t>
            </a:r>
          </a:p>
          <a:p>
            <a:pPr lvl="0" rtl="0"/>
            <a:r>
              <a:rPr lang="pt-br"/>
              <a:t>RTS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A8E11-F666-3A4D-B91D-F5F7FBCB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9573A30-3961-C94C-A15D-1FC70640B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68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071635C-7AC2-B54A-9C0A-2EECB1A91D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FA06701-76A6-3548-BF51-E4429F8C74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93708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0777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7F48B9A-256D-954A-AA08-55B5777556A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0469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3793944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1BCDD9F-46DB-5745-913B-E11E7BEBDA8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22302" y="1524000"/>
            <a:ext cx="2679192" cy="21031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B6CB73-644C-3C44-9950-49A93F6F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75ED423-869B-CA42-83F6-A40BF01C3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977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7E9E421-0C28-B445-BB5D-267DD5F8BA2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>
            <a:noAutofit/>
          </a:bodyPr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910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C6ED8A-9A35-254F-9CF6-1EFE9B387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3796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03C714-8C12-1648-A7BE-ED7D107E4A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61020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2929504-2B50-874B-A16E-F37A03279E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94312" y="3446471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331369C-8691-264D-B80A-CEAC8AD3CD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01536" y="1524000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9AA5E4E-EA30-7144-B43C-3BC3820035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87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7601697-5763-1649-956A-0E3F39DE563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1910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9672F95-1B0D-D44F-96FA-DEB0E07403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796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8042A93-9BD7-0147-8441-5442B29A69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1020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B0D6062-BB69-D146-8060-14598F894B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94312" y="5857160"/>
            <a:ext cx="3619104" cy="3017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750D7242-278D-B24F-A07C-549ACB16E6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01536" y="3934689"/>
            <a:ext cx="3611880" cy="1755648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icon to add picture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227888-88F5-4747-9B64-3DA540A5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BF3F200-BB4F-664F-876E-B58746319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9968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876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36319-2696-2640-9B7B-C5788923DD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6925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58B4D5-135C-FA4B-BDD3-660FB08CFA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6484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D4B9F9-6A66-6041-9EEB-F3287939A9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7027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F323F-B273-E643-A44F-65465BE5C0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15078" y="4011163"/>
            <a:ext cx="2686416" cy="303043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3E6CE5FE-ED8C-0D40-862B-9F5EC40C7E8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49966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1DC684E-A5F4-864A-894C-5CD232FB9BE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911919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6B5BB37-EE1B-6B45-A7CF-E416B4D0D67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773872" y="2626296"/>
            <a:ext cx="1188720" cy="11887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Icon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CCF82A-4490-0644-8968-C198DF5F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52" y="365126"/>
            <a:ext cx="1910948" cy="449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EF212-16FA-C546-A6BD-253C80A1A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52" t="60520" r="3438" b="3809"/>
          <a:stretch/>
        </p:blipFill>
        <p:spPr>
          <a:xfrm rot="10800000">
            <a:off x="-1" y="-2"/>
            <a:ext cx="2268187" cy="2166103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500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245B-4FD3-2740-8BED-8269A8D5C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6"/>
            <a:ext cx="1910948" cy="449073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3" hasCustomPrompt="1"/>
          </p:nvPr>
        </p:nvSpPr>
        <p:spPr>
          <a:xfrm>
            <a:off x="425196" y="1783718"/>
            <a:ext cx="11347704" cy="3931920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u="none" strike="noStrike" baseline="0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800" b="0" i="0" u="none" strike="noStrike">
                <a:effectLst/>
                <a:latin typeface="Amazon Ember Light" panose="020B0403020204020204" pitchFamily="34" charset="0"/>
              </a:rPr>
              <a:t>Edit Master table layout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6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245B-4FD3-2740-8BED-8269A8D5C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B6A95138-A96E-2F42-A959-2EFD44FE4AB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72052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A25A4-C80D-FC44-8153-D8376A9E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52" y="365125"/>
            <a:ext cx="1910948" cy="44907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33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ABE64-BC1B-D74A-AC1E-5232E376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048" y="6435724"/>
            <a:ext cx="878193" cy="206375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95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8223B2-799A-5246-A4C6-C8BB642158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07F2DB-F618-9B42-B761-D4AC79DC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A5CC2AB-7462-6949-B0CC-D453D58B6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2554356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30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36900F-FBBE-9846-A194-AC5CF173B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AE505-226A-7C43-A554-8CB1590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952" y="6089839"/>
            <a:ext cx="1910948" cy="449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448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8298180" cy="474119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1426F-66D0-6C49-85B0-A8C2D43E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58D57C-542E-8B46-AF4A-1CE98190E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6191" y="1803345"/>
            <a:ext cx="2656066" cy="19930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946CAB-375A-5941-A392-14D805556B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1457" y="1803345"/>
            <a:ext cx="2656066" cy="19930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5FC7C2C-C9CE-B747-AE44-A593EFEB0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4CE8731-450D-3746-AF62-88C7CF8360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102" y="1803345"/>
            <a:ext cx="2656066" cy="19930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67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458110-5E55-0F46-BBF5-9C8F2C62151D}"/>
              </a:ext>
            </a:extLst>
          </p:cNvPr>
          <p:cNvSpPr/>
          <p:nvPr/>
        </p:nvSpPr>
        <p:spPr>
          <a:xfrm>
            <a:off x="9029701" y="0"/>
            <a:ext cx="3188474" cy="6875492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3837C0-EFCF-E345-9E05-AF315FB06800}"/>
              </a:ext>
            </a:extLst>
          </p:cNvPr>
          <p:cNvSpPr/>
          <p:nvPr/>
        </p:nvSpPr>
        <p:spPr>
          <a:xfrm>
            <a:off x="0" y="4020640"/>
            <a:ext cx="9029700" cy="283736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473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BCAA55A-911D-184D-A1FD-A84004D395B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27146" y="365126"/>
            <a:ext cx="2445755" cy="951555"/>
          </a:xfrm>
          <a:prstGeom prst="rect">
            <a:avLst/>
          </a:prstGeom>
          <a:solidFill>
            <a:schemeClr val="bg1"/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A3999B7-8C20-854D-A555-F37D032192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9838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8F7DDC9-AAC1-834E-B4EE-D42A0B13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76190" y="1340942"/>
            <a:ext cx="2656067" cy="39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Title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57FAEDA-E06F-0246-AE0E-09DEF5D512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222" y="4444327"/>
            <a:ext cx="7455707" cy="13111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DB1EEED-3A61-7145-8CB8-D64E8B31FE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222" y="5870446"/>
            <a:ext cx="7455707" cy="41370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D4E80-7282-594D-8256-F973AFF7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92" y="6089840"/>
            <a:ext cx="1910948" cy="44907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9327093" y="1564153"/>
            <a:ext cx="2445808" cy="1212914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923" y="3889248"/>
            <a:ext cx="770467" cy="23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401" baseline="30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endParaRPr lang="en-US" sz="1440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9327145" y="3177326"/>
            <a:ext cx="2445808" cy="2758497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9327092" y="2880834"/>
            <a:ext cx="2445808" cy="296493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71365" y="5105029"/>
            <a:ext cx="770467" cy="2308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4401" baseline="30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</a:t>
            </a:r>
            <a:endParaRPr lang="en-US" sz="1440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5496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"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9100" y="1361287"/>
            <a:ext cx="11353800" cy="3416300"/>
          </a:xfrm>
        </p:spPr>
        <p:txBody>
          <a:bodyPr rtlCol="0" anchor="t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3BF5D-EF1D-5C42-8ED2-B1DC40150995}"/>
              </a:ext>
            </a:extLst>
          </p:cNvPr>
          <p:cNvSpPr/>
          <p:nvPr/>
        </p:nvSpPr>
        <p:spPr>
          <a:xfrm>
            <a:off x="0" y="1444414"/>
            <a:ext cx="320634" cy="633768"/>
          </a:xfrm>
          <a:prstGeom prst="rect">
            <a:avLst/>
          </a:prstGeom>
          <a:solidFill>
            <a:srgbClr val="36C2B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BBC8AF8-4964-B547-9569-D8BFE87BB8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0" y="5024594"/>
            <a:ext cx="8059738" cy="488498"/>
          </a:xfrm>
        </p:spPr>
        <p:txBody>
          <a:bodyPr rtlCol="0">
            <a:normAutofit/>
          </a:bodyPr>
          <a:lstStyle>
            <a:lvl1pPr marL="0" indent="0">
              <a:buNone/>
              <a:defRPr sz="2000" b="0" spc="0">
                <a:solidFill>
                  <a:srgbClr val="36C2B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1D4E80-7282-594D-8256-F973AFF7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952" y="6089839"/>
            <a:ext cx="1910948" cy="44907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591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AC7C4F-A7FB-D049-8056-D71FAE60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023" y="-47919"/>
            <a:ext cx="12361762" cy="69581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CAE5FD9-C1AF-FA48-A653-7EA5E0B13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6C103-182D-5A4F-A1B6-033D37C5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952" y="6089839"/>
            <a:ext cx="1910948" cy="449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0BFF91-A4F4-46F4-B916-1D5BB49023CA}"/>
              </a:ext>
            </a:extLst>
          </p:cNvPr>
          <p:cNvSpPr/>
          <p:nvPr userDrawn="1"/>
        </p:nvSpPr>
        <p:spPr>
          <a:xfrm>
            <a:off x="453926" y="6227437"/>
            <a:ext cx="8332662" cy="50783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900" b="0" i="0" dirty="0"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© 2020 Amazon Web Services, Inc. ou suas afiliadas. Todos os direitos reservados. Este trabalho não pode ser reproduzido ou redistribuído, no todo ou em parte, sem a permissão prévia por escrito da Amazon Web Services, Inc. É proibido copiar, emprestar ou vender para fins comerciais. Correções, feedback ou dúvidas? Entre em contato conosco em</a:t>
            </a:r>
            <a:r>
              <a:rPr lang="pt-br" sz="900" b="0" i="0" dirty="0"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 </a:t>
            </a:r>
            <a:r>
              <a:rPr lang="pt-br" sz="900" b="0" i="0" u="none" strike="noStrike" dirty="0"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https://support.aws.amazon.com/#/contacts/aws-training</a:t>
            </a:r>
            <a:r>
              <a:rPr lang="pt-br" sz="900" b="0" i="0" dirty="0"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  <a:r>
              <a:rPr lang="pt-BR" sz="900" b="0" i="0" dirty="0"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Todas as marcas comerciais pertencem a seus proprietários.</a:t>
            </a:r>
            <a:endParaRPr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994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6732" y="2688719"/>
            <a:ext cx="6609493" cy="834496"/>
          </a:xfrm>
        </p:spPr>
        <p:txBody>
          <a:bodyPr rtlCol="0" anchor="b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6733" y="3523215"/>
            <a:ext cx="6056582" cy="41857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Click to edit Master subtitle style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0DEBD7B-5FA9-4992-A601-EB72CF549893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4187277"/>
              </p:ext>
            </p:extLst>
          </p:nvPr>
        </p:nvGraphicFramePr>
        <p:xfrm>
          <a:off x="12185650" y="25400"/>
          <a:ext cx="95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4" name="Image" r:id="rId3" imgW="12600" imgH="9142560" progId="Photoshop.Image.17">
                  <p:embed/>
                </p:oleObj>
              </mc:Choice>
              <mc:Fallback>
                <p:oleObj name="Image" r:id="rId3" imgW="12600" imgH="9142560" progId="Photoshop.Image.17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0DEBD7B-5FA9-4992-A601-EB72CF5498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85650" y="25400"/>
                        <a:ext cx="95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120EA26-A6C6-4FDA-A6D6-DC0B8AAABE75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02966224"/>
              </p:ext>
            </p:extLst>
          </p:nvPr>
        </p:nvGraphicFramePr>
        <p:xfrm>
          <a:off x="12186206" y="0"/>
          <a:ext cx="95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5" name="Image" r:id="rId5" imgW="12600" imgH="9142560" progId="Photoshop.Image.17">
                  <p:embed/>
                </p:oleObj>
              </mc:Choice>
              <mc:Fallback>
                <p:oleObj name="Image" r:id="rId5" imgW="12600" imgH="9142560" progId="Photoshop.Image.17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7120EA26-A6C6-4FDA-A6D6-DC0B8AAAB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86206" y="0"/>
                        <a:ext cx="95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95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268" cy="6858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38539" y="263527"/>
            <a:ext cx="11115261" cy="779463"/>
          </a:xfrm>
        </p:spPr>
        <p:txBody>
          <a:bodyPr rtlCol="0"/>
          <a:lstStyle>
            <a:lvl1pPr>
              <a:defRPr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38539" y="1440305"/>
            <a:ext cx="5075583" cy="4913308"/>
          </a:xfrm>
        </p:spPr>
        <p:txBody>
          <a:bodyPr rtlCol="0"/>
          <a:lstStyle>
            <a:lvl1pPr marL="2286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>
            <a:lvl1pPr>
              <a:defRPr b="0" i="0">
                <a:solidFill>
                  <a:schemeClr val="tx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</a:lstStyle>
          <a:p>
            <a:pPr rtl="0"/>
            <a:fld id="{9FC43BFD-8FF7-A343-A8A6-E2338FCE8046}" type="slidenum">
              <a:rPr lang="en-US" smtClean="0"/>
              <a:pPr rtl="0"/>
              <a:t>‹nº›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03EF237-8DE6-4679-839B-F52D6B83D30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12175800" y="-31440"/>
          <a:ext cx="95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Image" r:id="rId5" imgW="12600" imgH="9142560" progId="Photoshop.Image.17">
                  <p:embed/>
                </p:oleObj>
              </mc:Choice>
              <mc:Fallback>
                <p:oleObj name="Image" r:id="rId5" imgW="12600" imgH="9142560" progId="Photoshop.Image.17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03EF237-8DE6-4679-839B-F52D6B83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75800" y="-31440"/>
                        <a:ext cx="95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387C53-21CC-4861-A773-CA9C4A46D5DF}"/>
              </a:ext>
            </a:extLst>
          </p:cNvPr>
          <p:cNvSpPr/>
          <p:nvPr userDrawn="1"/>
        </p:nvSpPr>
        <p:spPr>
          <a:xfrm>
            <a:off x="12099313" y="6815016"/>
            <a:ext cx="939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5796169" y="1440305"/>
            <a:ext cx="5075583" cy="4913308"/>
          </a:xfrm>
        </p:spPr>
        <p:txBody>
          <a:bodyPr rtlCol="0"/>
          <a:lstStyle>
            <a:lvl1pPr marL="2286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</a:lstStyle>
          <a:p>
            <a:pPr lvl="0" rtl="0"/>
            <a:r>
              <a:rPr lang="pt-br"/>
              <a:t>Click to 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791" y="6480313"/>
            <a:ext cx="4108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900" b="0" i="0">
                <a:solidFill>
                  <a:schemeClr val="tx1">
                    <a:lumMod val="85000"/>
                    <a:lumOff val="1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5756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268" cy="6858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38539" y="263527"/>
            <a:ext cx="11115261" cy="779463"/>
          </a:xfrm>
        </p:spPr>
        <p:txBody>
          <a:bodyPr rtlCol="0"/>
          <a:lstStyle>
            <a:lvl1pPr>
              <a:defRPr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rtl="0"/>
            <a:r>
              <a:rPr lang="pt-br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>
            <a:lvl1pPr>
              <a:defRPr b="0" i="0">
                <a:solidFill>
                  <a:schemeClr val="tx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</a:lstStyle>
          <a:p>
            <a:pPr rtl="0"/>
            <a:fld id="{9FC43BFD-8FF7-A343-A8A6-E2338FCE8046}" type="slidenum">
              <a:rPr lang="en-US" smtClean="0"/>
              <a:pPr rtl="0"/>
              <a:t>‹nº›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03EF237-8DE6-4679-839B-F52D6B83D30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12175800" y="-31440"/>
          <a:ext cx="95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Image" r:id="rId4" imgW="12600" imgH="9142560" progId="Photoshop.Image.17">
                  <p:embed/>
                </p:oleObj>
              </mc:Choice>
              <mc:Fallback>
                <p:oleObj name="Image" r:id="rId4" imgW="12600" imgH="9142560" progId="Photoshop.Image.17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03EF237-8DE6-4679-839B-F52D6B83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75800" y="-31440"/>
                        <a:ext cx="95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387C53-21CC-4861-A773-CA9C4A46D5DF}"/>
              </a:ext>
            </a:extLst>
          </p:cNvPr>
          <p:cNvSpPr/>
          <p:nvPr userDrawn="1"/>
        </p:nvSpPr>
        <p:spPr>
          <a:xfrm>
            <a:off x="12099313" y="6815016"/>
            <a:ext cx="939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238539" y="1443042"/>
            <a:ext cx="10515600" cy="4913308"/>
          </a:xfrm>
        </p:spPr>
        <p:txBody>
          <a:bodyPr rtlCol="0"/>
          <a:lstStyle>
            <a:lvl1pPr marL="228600" indent="-228600">
              <a:spcBef>
                <a:spcPts val="1200"/>
              </a:spcBef>
              <a:spcAft>
                <a:spcPts val="600"/>
              </a:spcAft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>
              <a:spcBef>
                <a:spcPts val="1200"/>
              </a:spcBef>
              <a:spcAft>
                <a:spcPts val="600"/>
              </a:spcAft>
              <a:buClr>
                <a:srgbClr val="FF9900"/>
              </a:buClr>
              <a:buSzPct val="75000"/>
              <a:buFont typeface="Wingdings 2" panose="05020102010507070707" pitchFamily="18" charset="2"/>
              <a:buChar char=""/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>
              <a:spcBef>
                <a:spcPts val="1200"/>
              </a:spcBef>
              <a:spcAft>
                <a:spcPts val="6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>
              <a:spcBef>
                <a:spcPts val="1200"/>
              </a:spcBef>
              <a:spcAft>
                <a:spcPts val="6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>
              <a:spcBef>
                <a:spcPts val="1200"/>
              </a:spcBef>
              <a:spcAft>
                <a:spcPts val="6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</a:lstStyle>
          <a:p>
            <a:pPr lvl="0" rtl="0"/>
            <a:r>
              <a:rPr lang="pt-br"/>
              <a:t>Click to edit Master text styles</a:t>
            </a:r>
            <a:br>
              <a:rPr lang="en-US" dirty="0"/>
            </a:br>
            <a:r>
              <a:rPr lang="pt-br"/>
              <a:t>asd</a:t>
            </a:r>
            <a:endParaRPr lang="en-US" dirty="0"/>
          </a:p>
          <a:p>
            <a:pPr lvl="1" rtl="0"/>
            <a:r>
              <a:rPr lang="pt-br"/>
              <a:t>Second level</a:t>
            </a:r>
            <a:br>
              <a:rPr lang="en-US" dirty="0"/>
            </a:br>
            <a:r>
              <a:rPr lang="pt-br"/>
              <a:t>asd</a:t>
            </a:r>
            <a:endParaRPr lang="en-US" dirty="0"/>
          </a:p>
          <a:p>
            <a:pPr lvl="2" rtl="0"/>
            <a:r>
              <a:rPr lang="pt-br"/>
              <a:t>Third level</a:t>
            </a:r>
            <a:br>
              <a:rPr lang="en-US" dirty="0"/>
            </a:br>
            <a:r>
              <a:rPr lang="pt-br"/>
              <a:t>asd</a:t>
            </a:r>
            <a:endParaRPr lang="en-US" dirty="0"/>
          </a:p>
          <a:p>
            <a:pPr lvl="3" rtl="0"/>
            <a:r>
              <a:rPr lang="pt-br"/>
              <a:t>Fourth level</a:t>
            </a:r>
            <a:br>
              <a:rPr lang="en-US" dirty="0"/>
            </a:br>
            <a:r>
              <a:rPr lang="pt-br"/>
              <a:t>asd</a:t>
            </a:r>
            <a:endParaRPr lang="en-US" dirty="0"/>
          </a:p>
          <a:p>
            <a:pPr lvl="4" rtl="0"/>
            <a:r>
              <a:rPr lang="pt-br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51791" y="6480313"/>
            <a:ext cx="4108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900" b="0" i="0">
                <a:solidFill>
                  <a:schemeClr val="tx1">
                    <a:lumMod val="85000"/>
                    <a:lumOff val="1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2779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08" y="2770243"/>
            <a:ext cx="11115261" cy="779463"/>
          </a:xfrm>
        </p:spPr>
        <p:txBody>
          <a:bodyPr rtlCol="0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="0" i="0">
                <a:solidFill>
                  <a:schemeClr val="bg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1pPr>
          </a:lstStyle>
          <a:p>
            <a:pPr rtl="0"/>
            <a:fld id="{9FC43BFD-8FF7-A343-A8A6-E2338FCE8046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mmit_PPT-Asset_16-9_Background-2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7065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9052" y="232274"/>
            <a:ext cx="10940405" cy="727655"/>
          </a:xfrm>
        </p:spPr>
        <p:txBody>
          <a:bodyPr lIns="0" rtlCol="0"/>
          <a:lstStyle>
            <a:lvl1pPr>
              <a:defRPr baseline="0">
                <a:solidFill>
                  <a:schemeClr val="bg1"/>
                </a:solidFill>
                <a:latin typeface="Amazon Ember Light"/>
                <a:cs typeface="Amazon Ember Light"/>
              </a:defRPr>
            </a:lvl1pPr>
          </a:lstStyle>
          <a:p>
            <a:pPr lvl="0" rtl="0"/>
            <a:r>
              <a:rPr lang="pt-br"/>
              <a:t>Standard Content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456055" y="2061211"/>
            <a:ext cx="10968300" cy="794880"/>
          </a:xfrm>
        </p:spPr>
        <p:txBody>
          <a:bodyPr lIns="0" rtlCol="0"/>
          <a:lstStyle>
            <a:lvl1pPr>
              <a:defRPr b="1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rtl="0"/>
            <a:r>
              <a:rPr lang="pt-br"/>
              <a:t>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56055" y="3014133"/>
            <a:ext cx="10968300" cy="3160889"/>
          </a:xfrm>
        </p:spPr>
        <p:txBody>
          <a:bodyPr lIns="0" tIns="0" rIns="0" bIns="0" rtlCol="0"/>
          <a:lstStyle>
            <a:lvl1pPr>
              <a:defRPr baseline="0">
                <a:solidFill>
                  <a:srgbClr val="FFFFFF"/>
                </a:solidFill>
                <a:latin typeface="Amazon Ember Light"/>
                <a:cs typeface="Amazon Ember Light"/>
              </a:defRPr>
            </a:lvl1pPr>
          </a:lstStyle>
          <a:p>
            <a:pPr rtl="0"/>
            <a:r>
              <a:rPr lang="pt-br"/>
              <a:t>Body copy here (this text block is vertically centered)</a:t>
            </a:r>
          </a:p>
        </p:txBody>
      </p:sp>
    </p:spTree>
    <p:extLst>
      <p:ext uri="{BB962C8B-B14F-4D97-AF65-F5344CB8AC3E}">
        <p14:creationId xmlns:p14="http://schemas.microsoft.com/office/powerpoint/2010/main" val="253949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7AF45B-C20A-5F4E-906A-B043D9D7F28E}"/>
              </a:ext>
            </a:extLst>
          </p:cNvPr>
          <p:cNvSpPr/>
          <p:nvPr/>
        </p:nvSpPr>
        <p:spPr>
          <a:xfrm>
            <a:off x="-2" y="0"/>
            <a:ext cx="5125762" cy="6875492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C0EC8262-9538-E343-BCD0-0911ADA9E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90" t="3208" r="5228" b="21597"/>
          <a:stretch/>
        </p:blipFill>
        <p:spPr>
          <a:xfrm>
            <a:off x="588712" y="3159360"/>
            <a:ext cx="4537048" cy="3716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51C47-09F6-C947-968C-92FC5951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7728" y="6356350"/>
            <a:ext cx="3775172" cy="365125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4C7EF-17C6-3647-B5A6-45AFD1AE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78376"/>
            <a:ext cx="4268647" cy="1325563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B7B2F-8327-B54A-A6DB-5F4F68ECD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23657" y="6356350"/>
            <a:ext cx="2743200" cy="365125"/>
          </a:xfrm>
          <a:prstGeom prst="rect">
            <a:avLst/>
          </a:prstGeo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EB2737B-E9EB-5940-81B3-90715BFD4CA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14474" y="1178376"/>
            <a:ext cx="5767612" cy="481492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E0825-B265-3846-8BB3-B9ECFCCA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6"/>
            <a:ext cx="1910948" cy="449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24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0776E6-F3E1-DA4B-8CFE-F2F2516F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52" y="365126"/>
            <a:ext cx="1910948" cy="4490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B1C5D0-123C-C948-8FE9-A354E187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91940"/>
            <a:ext cx="11353800" cy="474119"/>
          </a:xfrm>
        </p:spPr>
        <p:txBody>
          <a:bodyPr rtlCol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293C6B-D94F-304A-A8F4-8745DAD9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315D3-3937-1747-9C2E-0067F12A0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52" t="60520" r="3438" b="3809"/>
          <a:stretch/>
        </p:blipFill>
        <p:spPr>
          <a:xfrm rot="10800000">
            <a:off x="-1" y="-2"/>
            <a:ext cx="2268187" cy="2166103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24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94B4B0-788D-CC4A-BD6F-E27A18377A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7EACD-31BA-5546-8DC5-A7D4FA41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127-ED7F-7C41-B530-EB0C6E8B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11353800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E245B-4FD3-2740-8BED-8269A8D5C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EF14E-4027-D643-9DE2-F177FE22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F8715D-4D79-7041-A43B-D5474972C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92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0FA4A-B00E-C044-8FFB-45BB9BA4C7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73890F-7993-BE4F-83AC-886113878E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6312" y="1524228"/>
            <a:ext cx="5504688" cy="4648788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A8E11-F666-3A4D-B91D-F5F7FBCB2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9573A30-3961-C94C-A15D-1FC70640B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58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4BB6E3-A058-A34B-A1A1-FE195D4997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65125"/>
            <a:ext cx="9037416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6EC767-E7A4-C245-BAA4-960E5F2420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3686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CCBCC6-BD7A-204B-A666-6793093190F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4209" y="1528175"/>
            <a:ext cx="3593592" cy="4645152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9A193-F607-5049-8590-C5238BED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ED9FF8-3030-4E4D-ADC0-FA2315FD5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1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7529A25-CD85-DB42-9175-A545162F47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9034272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>
            <a:noAutofit/>
          </a:bodyPr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BC76E4-C45C-574F-A82B-828C6634388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100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1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73D202D-7B57-2643-80ED-BF68CDD1CDB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9885" y="2041932"/>
            <a:ext cx="5504688" cy="4131084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DC3C2DA-3EB0-FE4D-8393-500CDB186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9886" y="1524000"/>
            <a:ext cx="5504688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10055-05DB-D943-85E9-EC2AE160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552EEA6-13B7-F947-9C14-50FE89679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85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4BB6E3-A058-A34B-A1A1-FE195D4997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9" y="5"/>
            <a:ext cx="12188952" cy="1143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EC7003-BF6D-1A45-8C4D-387CA8F0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65125"/>
            <a:ext cx="9037416" cy="474119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B80-1B59-A143-BE75-CCD366DF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041931"/>
            <a:ext cx="3593592" cy="413139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C7BB94-D444-F441-A88C-76F7DDCD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C6EC767-E7A4-C245-BAA4-960E5F2420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3686" y="2041932"/>
            <a:ext cx="3593592" cy="4131394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CCBCC6-BD7A-204B-A666-6793093190F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4209" y="2041931"/>
            <a:ext cx="3593592" cy="413139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9A193-F607-5049-8590-C5238BED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52" y="365125"/>
            <a:ext cx="1910948" cy="44907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ED9FF8-3030-4E4D-ADC0-FA2315FD5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37354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1" y="1524000"/>
            <a:ext cx="3593591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4210" y="1524000"/>
            <a:ext cx="3593591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96A4FD3-97EE-8149-9A33-E0E6B1B0C0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3686" y="1524000"/>
            <a:ext cx="3593591" cy="517932"/>
          </a:xfrm>
        </p:spPr>
        <p:txBody>
          <a:bodyPr rtlCol="0">
            <a:no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 rtl="0"/>
            <a:r>
              <a:rPr lang="pt-br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02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F0B29-9AD8-3F4E-B00F-6715996A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F7ED-6BC6-EE49-BB58-F5E1626AD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Edit Master text styles</a:t>
            </a:r>
          </a:p>
          <a:p>
            <a:pPr lvl="1" rtl="0"/>
            <a:r>
              <a:rPr lang="pt-br"/>
              <a:t>Second level</a:t>
            </a:r>
          </a:p>
          <a:p>
            <a:pPr lvl="2" rtl="0"/>
            <a:r>
              <a:rPr lang="pt-br"/>
              <a:t>Third level</a:t>
            </a:r>
          </a:p>
          <a:p>
            <a:pPr lvl="3" rtl="0"/>
            <a:r>
              <a:rPr lang="pt-br"/>
              <a:t>Fourth level</a:t>
            </a:r>
          </a:p>
          <a:p>
            <a:pPr lvl="4" rtl="0"/>
            <a:r>
              <a:rPr lang="pt-br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D72AE-1203-5947-A950-5866F5412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fld id="{9FC43BFD-8FF7-A343-A8A6-E2338FCE804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4DA9-8E78-194C-AB7B-DC01F6E01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6871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rtl="0"/>
            <a:r>
              <a:rPr lang="pt-br"/>
              <a:t>© 2020 Amazon Web Services, Inc. or its Affiliates. All rights reserved.</a:t>
            </a:r>
            <a:endParaRPr lang="en-US" dirty="0"/>
          </a:p>
        </p:txBody>
      </p:sp>
    </p:spTree>
    <p:custDataLst>
      <p:tags r:id="rId29"/>
    </p:custDataLst>
    <p:extLst>
      <p:ext uri="{BB962C8B-B14F-4D97-AF65-F5344CB8AC3E}">
        <p14:creationId xmlns:p14="http://schemas.microsoft.com/office/powerpoint/2010/main" val="379149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73" r:id="rId26"/>
    <p:sldLayoutId id="2147483676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64">
          <p15:clr>
            <a:srgbClr val="F26B43"/>
          </p15:clr>
        </p15:guide>
        <p15:guide id="4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3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4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5.xml"/><Relationship Id="rId6" Type="http://schemas.openxmlformats.org/officeDocument/2006/relationships/image" Target="../media/image14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6.xml"/><Relationship Id="rId6" Type="http://schemas.openxmlformats.org/officeDocument/2006/relationships/image" Target="../media/image42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5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9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6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8.xml"/><Relationship Id="rId6" Type="http://schemas.openxmlformats.org/officeDocument/2006/relationships/image" Target="../media/image4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3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0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1.xml"/><Relationship Id="rId6" Type="http://schemas.openxmlformats.org/officeDocument/2006/relationships/image" Target="../media/image14.png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979165"/>
            <a:ext cx="10048733" cy="2899668"/>
          </a:xfrm>
        </p:spPr>
        <p:txBody>
          <a:bodyPr rtlCol="0"/>
          <a:lstStyle/>
          <a:p>
            <a:pPr rtl="0"/>
            <a:r>
              <a:rPr lang="pt-br" dirty="0">
                <a:latin typeface="+mn-lt"/>
                <a:ea typeface="Amazon Ember" panose="02000000000000000000" pitchFamily="2" charset="0"/>
              </a:rPr>
              <a:t>Módulo 8:</a:t>
            </a:r>
            <a:r>
              <a:rPr lang="pt-br" dirty="0">
                <a:latin typeface="+mn-lt"/>
              </a:rPr>
              <a:t> Desenvolvimento de </a:t>
            </a:r>
            <a:r>
              <a:rPr lang="pt-br" dirty="0">
                <a:solidFill>
                  <a:srgbClr val="FFFFFF"/>
                </a:solidFill>
                <a:latin typeface="+mn-lt"/>
              </a:rPr>
              <a:t>soluções</a:t>
            </a:r>
            <a:r>
              <a:rPr lang="pt-br" dirty="0">
                <a:latin typeface="+mn-lt"/>
              </a:rPr>
              <a:t> com o Amazon API Gateway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518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Planos de uso: Controlando o acesso a </a:t>
            </a:r>
            <a:r>
              <a:rPr lang="pt-br" sz="3500" dirty="0">
                <a:solidFill>
                  <a:srgbClr val="FFFFFF"/>
                </a:solidFill>
              </a:rPr>
              <a:t>APIs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565290" y="2603813"/>
            <a:ext cx="1250626" cy="666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dirty="0">
                <a:solidFill>
                  <a:srgbClr val="000000"/>
                </a:solidFill>
                <a:latin typeface="Amazon Ember Light" panose="020B0403020204020204"/>
                <a:ea typeface="Verdana" pitchFamily="34" charset="0"/>
                <a:cs typeface="Arial"/>
              </a:rPr>
              <a:t>Aplicações</a:t>
            </a:r>
            <a:r>
              <a:rPr lang="pt-br" dirty="0">
                <a:latin typeface="Amazon Ember Light"/>
                <a:ea typeface="Verdana" pitchFamily="34" charset="0"/>
                <a:cs typeface="Arial"/>
              </a:rPr>
              <a:t> móveis</a:t>
            </a:r>
          </a:p>
        </p:txBody>
      </p:sp>
      <p:sp>
        <p:nvSpPr>
          <p:cNvPr id="56" name="Oval Callout 55"/>
          <p:cNvSpPr/>
          <p:nvPr/>
        </p:nvSpPr>
        <p:spPr>
          <a:xfrm>
            <a:off x="1729406" y="2322054"/>
            <a:ext cx="1170984" cy="1111142"/>
          </a:xfrm>
          <a:prstGeom prst="wedgeEllipseCallout">
            <a:avLst>
              <a:gd name="adj1" fmla="val 114712"/>
              <a:gd name="adj2" fmla="val -84095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00166" y="1220455"/>
            <a:ext cx="4601160" cy="71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Taxa de controle de utilização = 50 solicitações </a:t>
            </a:r>
            <a:r>
              <a:rPr lang="pt-br" dirty="0">
                <a:solidFill>
                  <a:schemeClr val="accent6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por</a:t>
            </a:r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 segundo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53376" y="5928569"/>
            <a:ext cx="363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Cota diária = 10.000 solicitações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49285" y="4814640"/>
            <a:ext cx="1137228" cy="1111203"/>
            <a:chOff x="242544" y="2705234"/>
            <a:chExt cx="852921" cy="833402"/>
          </a:xfrm>
        </p:grpSpPr>
        <p:pic>
          <p:nvPicPr>
            <p:cNvPr id="50" name="Picture 49" descr="Deck_Gear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65" y="2705234"/>
              <a:ext cx="641247" cy="641247"/>
            </a:xfrm>
            <a:prstGeom prst="rect">
              <a:avLst/>
            </a:prstGeom>
          </p:spPr>
        </p:pic>
        <p:sp>
          <p:nvSpPr>
            <p:cNvPr id="51" name="TextBox 4"/>
            <p:cNvSpPr txBox="1">
              <a:spLocks noChangeArrowheads="1"/>
            </p:cNvSpPr>
            <p:nvPr/>
          </p:nvSpPr>
          <p:spPr bwMode="auto">
            <a:xfrm>
              <a:off x="242544" y="3261637"/>
              <a:ext cx="8529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Serviços</a:t>
              </a: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835288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cxnSp>
        <p:nvCxnSpPr>
          <p:cNvPr id="44" name="Elbow Connector 79"/>
          <p:cNvCxnSpPr/>
          <p:nvPr/>
        </p:nvCxnSpPr>
        <p:spPr>
          <a:xfrm flipH="1">
            <a:off x="5753710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9"/>
          <p:cNvCxnSpPr>
            <a:stCxn id="65" idx="1"/>
          </p:cNvCxnSpPr>
          <p:nvPr/>
        </p:nvCxnSpPr>
        <p:spPr>
          <a:xfrm flipH="1" flipV="1">
            <a:off x="1786513" y="3747570"/>
            <a:ext cx="1075280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9"/>
          <p:cNvCxnSpPr/>
          <p:nvPr/>
        </p:nvCxnSpPr>
        <p:spPr>
          <a:xfrm flipH="1">
            <a:off x="3948850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79"/>
          <p:cNvCxnSpPr/>
          <p:nvPr/>
        </p:nvCxnSpPr>
        <p:spPr>
          <a:xfrm flipH="1">
            <a:off x="7684703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79"/>
          <p:cNvCxnSpPr/>
          <p:nvPr/>
        </p:nvCxnSpPr>
        <p:spPr>
          <a:xfrm flipH="1">
            <a:off x="9412726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4"/>
          <p:cNvSpPr txBox="1">
            <a:spLocks noChangeArrowheads="1"/>
          </p:cNvSpPr>
          <p:nvPr/>
        </p:nvSpPr>
        <p:spPr bwMode="auto">
          <a:xfrm>
            <a:off x="7346683" y="1845415"/>
            <a:ext cx="2665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2400" dirty="0">
                <a:ea typeface="Verdana" pitchFamily="34" charset="0"/>
                <a:cs typeface="Arial"/>
              </a:rPr>
              <a:t>Cache de resposta do API Gateway</a:t>
            </a:r>
          </a:p>
        </p:txBody>
      </p:sp>
      <p:pic>
        <p:nvPicPr>
          <p:cNvPr id="62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5" y="3328767"/>
            <a:ext cx="837608" cy="83760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93" y="3256231"/>
            <a:ext cx="982680" cy="982680"/>
          </a:xfrm>
          <a:prstGeom prst="rect">
            <a:avLst/>
          </a:prstGeom>
        </p:spPr>
      </p:pic>
      <p:pic>
        <p:nvPicPr>
          <p:cNvPr id="67" name="Graphic 25">
            <a:extLst>
              <a:ext uri="{FF2B5EF4-FFF2-40B4-BE49-F238E27FC236}">
                <a16:creationId xmlns:a16="http://schemas.microsoft.com/office/drawing/2014/main" id="{367B9474-C384-7048-BAE5-9CFFA3964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093" y="3391971"/>
            <a:ext cx="711200" cy="7112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92" y="3390365"/>
            <a:ext cx="714412" cy="714412"/>
          </a:xfrm>
          <a:prstGeom prst="rect">
            <a:avLst/>
          </a:prstGeom>
        </p:spPr>
      </p:pic>
      <p:pic>
        <p:nvPicPr>
          <p:cNvPr id="71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373" y="3404671"/>
            <a:ext cx="685800" cy="685800"/>
          </a:xfrm>
          <a:prstGeom prst="rect">
            <a:avLst/>
          </a:prstGeom>
        </p:spPr>
      </p:pic>
      <p:pic>
        <p:nvPicPr>
          <p:cNvPr id="73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0123" y="3391971"/>
            <a:ext cx="711200" cy="711200"/>
          </a:xfrm>
          <a:prstGeom prst="rect">
            <a:avLst/>
          </a:prstGeom>
        </p:spPr>
      </p:pic>
      <p:pic>
        <p:nvPicPr>
          <p:cNvPr id="74" name="Graphic 13">
            <a:extLst>
              <a:ext uri="{FF2B5EF4-FFF2-40B4-BE49-F238E27FC236}">
                <a16:creationId xmlns:a16="http://schemas.microsoft.com/office/drawing/2014/main" id="{944DE95A-7C95-1E4F-98C7-C68927875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064" y="1918013"/>
            <a:ext cx="685800" cy="685800"/>
          </a:xfrm>
          <a:prstGeom prst="rect">
            <a:avLst/>
          </a:prstGeom>
        </p:spPr>
      </p:pic>
      <p:pic>
        <p:nvPicPr>
          <p:cNvPr id="75" name="Graphic 21">
            <a:extLst>
              <a:ext uri="{FF2B5EF4-FFF2-40B4-BE49-F238E27FC236}">
                <a16:creationId xmlns:a16="http://schemas.microsoft.com/office/drawing/2014/main" id="{CEFD119D-B31D-AD4E-89CE-C02267D215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699" y="1715531"/>
            <a:ext cx="914400" cy="914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412172" y="4210633"/>
            <a:ext cx="1442955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</a:t>
            </a:r>
            <a:br>
              <a:rPr lang="en-US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</a:br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API Gateway</a:t>
            </a:r>
          </a:p>
        </p:txBody>
      </p:sp>
      <p:cxnSp>
        <p:nvCxnSpPr>
          <p:cNvPr id="81" name="Elbow Connector 80"/>
          <p:cNvCxnSpPr>
            <a:stCxn id="65" idx="1"/>
            <a:endCxn id="75" idx="3"/>
          </p:cNvCxnSpPr>
          <p:nvPr/>
        </p:nvCxnSpPr>
        <p:spPr>
          <a:xfrm rot="10800000">
            <a:off x="1675099" y="2172731"/>
            <a:ext cx="1186694" cy="1574840"/>
          </a:xfrm>
          <a:prstGeom prst="bentConnector3">
            <a:avLst>
              <a:gd name="adj1" fmla="val 50000"/>
            </a:avLst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5" idx="1"/>
            <a:endCxn id="50" idx="3"/>
          </p:cNvCxnSpPr>
          <p:nvPr/>
        </p:nvCxnSpPr>
        <p:spPr>
          <a:xfrm rot="10800000" flipV="1">
            <a:off x="1654043" y="3747570"/>
            <a:ext cx="1207751" cy="1494567"/>
          </a:xfrm>
          <a:prstGeom prst="bentConnector3">
            <a:avLst>
              <a:gd name="adj1" fmla="val 49042"/>
            </a:avLst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6471" y="4210633"/>
            <a:ext cx="190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sp>
        <p:nvSpPr>
          <p:cNvPr id="83" name="Oval Callout 82"/>
          <p:cNvSpPr/>
          <p:nvPr/>
        </p:nvSpPr>
        <p:spPr>
          <a:xfrm>
            <a:off x="1683551" y="3991838"/>
            <a:ext cx="1170984" cy="1111142"/>
          </a:xfrm>
          <a:prstGeom prst="wedgeEllipseCallout">
            <a:avLst>
              <a:gd name="adj1" fmla="val 236292"/>
              <a:gd name="adj2" fmla="val 107576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533" dirty="0">
              <a:solidFill>
                <a:schemeClr val="tx1"/>
              </a:solidFill>
            </a:endParaRPr>
          </a:p>
        </p:txBody>
      </p:sp>
      <p:sp>
        <p:nvSpPr>
          <p:cNvPr id="85" name="Oval Callout 84"/>
          <p:cNvSpPr/>
          <p:nvPr/>
        </p:nvSpPr>
        <p:spPr>
          <a:xfrm>
            <a:off x="6522971" y="3163803"/>
            <a:ext cx="1170984" cy="1111142"/>
          </a:xfrm>
          <a:prstGeom prst="wedgeEllipseCallout">
            <a:avLst>
              <a:gd name="adj1" fmla="val -289567"/>
              <a:gd name="adj2" fmla="val -158055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533" dirty="0">
              <a:solidFill>
                <a:schemeClr val="tx1"/>
              </a:solidFill>
            </a:endParaRPr>
          </a:p>
        </p:txBody>
      </p:sp>
      <p:cxnSp>
        <p:nvCxnSpPr>
          <p:cNvPr id="86" name="Elbow Connector 79"/>
          <p:cNvCxnSpPr/>
          <p:nvPr/>
        </p:nvCxnSpPr>
        <p:spPr>
          <a:xfrm>
            <a:off x="7122963" y="2676276"/>
            <a:ext cx="1" cy="49612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3484678">
            <a:off x="5755809" y="3757332"/>
            <a:ext cx="277046" cy="2339356"/>
          </a:xfrm>
          <a:custGeom>
            <a:avLst/>
            <a:gdLst>
              <a:gd name="connsiteX0" fmla="*/ 0 w 321550"/>
              <a:gd name="connsiteY0" fmla="*/ 2342664 h 2342664"/>
              <a:gd name="connsiteX1" fmla="*/ 127298 w 321550"/>
              <a:gd name="connsiteY1" fmla="*/ 0 h 2342664"/>
              <a:gd name="connsiteX2" fmla="*/ 321550 w 321550"/>
              <a:gd name="connsiteY2" fmla="*/ 2342664 h 2342664"/>
              <a:gd name="connsiteX3" fmla="*/ 0 w 321550"/>
              <a:gd name="connsiteY3" fmla="*/ 2342664 h 2342664"/>
              <a:gd name="connsiteX0" fmla="*/ 0 w 318242"/>
              <a:gd name="connsiteY0" fmla="*/ 2356149 h 2356149"/>
              <a:gd name="connsiteX1" fmla="*/ 123990 w 318242"/>
              <a:gd name="connsiteY1" fmla="*/ 0 h 2356149"/>
              <a:gd name="connsiteX2" fmla="*/ 318242 w 318242"/>
              <a:gd name="connsiteY2" fmla="*/ 2342664 h 2356149"/>
              <a:gd name="connsiteX3" fmla="*/ 0 w 318242"/>
              <a:gd name="connsiteY3" fmla="*/ 2356149 h 2356149"/>
              <a:gd name="connsiteX0" fmla="*/ 0 w 318242"/>
              <a:gd name="connsiteY0" fmla="*/ 2356149 h 2356149"/>
              <a:gd name="connsiteX1" fmla="*/ 123990 w 318242"/>
              <a:gd name="connsiteY1" fmla="*/ 0 h 2356149"/>
              <a:gd name="connsiteX2" fmla="*/ 318242 w 318242"/>
              <a:gd name="connsiteY2" fmla="*/ 2342664 h 2356149"/>
              <a:gd name="connsiteX3" fmla="*/ 0 w 318242"/>
              <a:gd name="connsiteY3" fmla="*/ 2356149 h 2356149"/>
              <a:gd name="connsiteX0" fmla="*/ 0 w 318242"/>
              <a:gd name="connsiteY0" fmla="*/ 2356149 h 2356149"/>
              <a:gd name="connsiteX1" fmla="*/ 123990 w 318242"/>
              <a:gd name="connsiteY1" fmla="*/ 0 h 2356149"/>
              <a:gd name="connsiteX2" fmla="*/ 318242 w 318242"/>
              <a:gd name="connsiteY2" fmla="*/ 2342664 h 2356149"/>
              <a:gd name="connsiteX3" fmla="*/ 0 w 318242"/>
              <a:gd name="connsiteY3" fmla="*/ 2356149 h 2356149"/>
              <a:gd name="connsiteX0" fmla="*/ 0 w 409682"/>
              <a:gd name="connsiteY0" fmla="*/ 2356149 h 2434104"/>
              <a:gd name="connsiteX1" fmla="*/ 123990 w 409682"/>
              <a:gd name="connsiteY1" fmla="*/ 0 h 2434104"/>
              <a:gd name="connsiteX2" fmla="*/ 409682 w 409682"/>
              <a:gd name="connsiteY2" fmla="*/ 2434104 h 2434104"/>
              <a:gd name="connsiteX0" fmla="*/ 0 w 277166"/>
              <a:gd name="connsiteY0" fmla="*/ 2356149 h 2356149"/>
              <a:gd name="connsiteX1" fmla="*/ 123990 w 277166"/>
              <a:gd name="connsiteY1" fmla="*/ 0 h 2356149"/>
              <a:gd name="connsiteX2" fmla="*/ 277166 w 277166"/>
              <a:gd name="connsiteY2" fmla="*/ 2320699 h 2356149"/>
              <a:gd name="connsiteX0" fmla="*/ 0 w 268785"/>
              <a:gd name="connsiteY0" fmla="*/ 2356149 h 2356149"/>
              <a:gd name="connsiteX1" fmla="*/ 123990 w 268785"/>
              <a:gd name="connsiteY1" fmla="*/ 0 h 2356149"/>
              <a:gd name="connsiteX2" fmla="*/ 268785 w 268785"/>
              <a:gd name="connsiteY2" fmla="*/ 2312243 h 2356149"/>
              <a:gd name="connsiteX0" fmla="*/ 0 w 258607"/>
              <a:gd name="connsiteY0" fmla="*/ 2339356 h 2339356"/>
              <a:gd name="connsiteX1" fmla="*/ 113812 w 258607"/>
              <a:gd name="connsiteY1" fmla="*/ 0 h 2339356"/>
              <a:gd name="connsiteX2" fmla="*/ 258607 w 258607"/>
              <a:gd name="connsiteY2" fmla="*/ 2312243 h 2339356"/>
              <a:gd name="connsiteX0" fmla="*/ 0 w 277046"/>
              <a:gd name="connsiteY0" fmla="*/ 2339356 h 2339356"/>
              <a:gd name="connsiteX1" fmla="*/ 113812 w 277046"/>
              <a:gd name="connsiteY1" fmla="*/ 0 h 2339356"/>
              <a:gd name="connsiteX2" fmla="*/ 277046 w 277046"/>
              <a:gd name="connsiteY2" fmla="*/ 2330847 h 233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46" h="2339356">
                <a:moveTo>
                  <a:pt x="0" y="2339356"/>
                </a:moveTo>
                <a:lnTo>
                  <a:pt x="113812" y="0"/>
                </a:lnTo>
                <a:cubicBezTo>
                  <a:pt x="178563" y="780888"/>
                  <a:pt x="277046" y="2330847"/>
                  <a:pt x="277046" y="2330847"/>
                </a:cubicBezTo>
              </a:path>
            </a:pathLst>
          </a:custGeom>
          <a:solidFill>
            <a:schemeClr val="bg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574885" y="4216752"/>
            <a:ext cx="128602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latin typeface="Amazon Ember Light"/>
                <a:ea typeface="Verdana" pitchFamily="34" charset="0"/>
                <a:cs typeface="Arial"/>
              </a:rPr>
              <a:t>Sites</a:t>
            </a:r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2830601" y="4210633"/>
            <a:ext cx="100156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A80EF9-04E3-534A-A8A4-750755DC0663}"/>
              </a:ext>
            </a:extLst>
          </p:cNvPr>
          <p:cNvSpPr txBox="1"/>
          <p:nvPr/>
        </p:nvSpPr>
        <p:spPr>
          <a:xfrm>
            <a:off x="4114741" y="4210633"/>
            <a:ext cx="2301904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CloudFront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9654771" y="4210633"/>
            <a:ext cx="2301904" cy="600164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 rtl="0"/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Amazon </a:t>
            </a:r>
            <a:b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</a:br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DynamoDB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1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56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Proteja suas invocações </a:t>
            </a:r>
            <a:r>
              <a:rPr lang="pt-br" sz="3500" dirty="0">
                <a:solidFill>
                  <a:srgbClr val="FFFFFF"/>
                </a:solidFill>
              </a:rPr>
              <a:t>de método</a:t>
            </a:r>
            <a:r>
              <a:rPr lang="pt-br" sz="3500" dirty="0"/>
              <a:t> de API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7" name="Elbow Connector 79"/>
          <p:cNvCxnSpPr/>
          <p:nvPr/>
        </p:nvCxnSpPr>
        <p:spPr>
          <a:xfrm>
            <a:off x="6299539" y="3764781"/>
            <a:ext cx="615468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79"/>
          <p:cNvCxnSpPr/>
          <p:nvPr/>
        </p:nvCxnSpPr>
        <p:spPr>
          <a:xfrm flipH="1">
            <a:off x="5706619" y="4821744"/>
            <a:ext cx="2369" cy="639424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79"/>
          <p:cNvCxnSpPr/>
          <p:nvPr/>
        </p:nvCxnSpPr>
        <p:spPr>
          <a:xfrm flipH="1">
            <a:off x="5701372" y="2598252"/>
            <a:ext cx="1" cy="79644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79"/>
          <p:cNvCxnSpPr/>
          <p:nvPr/>
        </p:nvCxnSpPr>
        <p:spPr>
          <a:xfrm flipH="1">
            <a:off x="4154557" y="3758062"/>
            <a:ext cx="99055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lowchart: Multidocument 31"/>
          <p:cNvSpPr/>
          <p:nvPr/>
        </p:nvSpPr>
        <p:spPr>
          <a:xfrm>
            <a:off x="2899359" y="2419190"/>
            <a:ext cx="1100138" cy="67151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805906" y="1470669"/>
            <a:ext cx="328704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dirty="0">
                <a:latin typeface="Amazon Ember Light"/>
                <a:ea typeface="Verdana" pitchFamily="34" charset="0"/>
                <a:cs typeface="Arial"/>
              </a:rPr>
              <a:t>Política de recursos ou permissão do </a:t>
            </a:r>
            <a:r>
              <a:rPr lang="pt-br" dirty="0"/>
              <a:t>AWS Identity and Access Management</a:t>
            </a:r>
          </a:p>
        </p:txBody>
      </p:sp>
      <p:cxnSp>
        <p:nvCxnSpPr>
          <p:cNvPr id="35" name="Elbow Connector 79"/>
          <p:cNvCxnSpPr/>
          <p:nvPr/>
        </p:nvCxnSpPr>
        <p:spPr>
          <a:xfrm>
            <a:off x="4298577" y="2844939"/>
            <a:ext cx="895828" cy="54975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586432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24" name="Graphic 25">
            <a:extLst>
              <a:ext uri="{FF2B5EF4-FFF2-40B4-BE49-F238E27FC236}">
                <a16:creationId xmlns:a16="http://schemas.microsoft.com/office/drawing/2014/main" id="{367B9474-C384-7048-BAE5-9CFFA396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961" y="3411564"/>
            <a:ext cx="711200" cy="71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A80EF9-04E3-534A-A8A4-750755DC0663}"/>
              </a:ext>
            </a:extLst>
          </p:cNvPr>
          <p:cNvSpPr txBox="1"/>
          <p:nvPr/>
        </p:nvSpPr>
        <p:spPr>
          <a:xfrm>
            <a:off x="2173609" y="4230226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CloudFront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04" y="3436109"/>
            <a:ext cx="714412" cy="7144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5532" y="4256377"/>
            <a:ext cx="1442955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33E79-0152-0E4F-9C24-D4866799B0F2}"/>
              </a:ext>
            </a:extLst>
          </p:cNvPr>
          <p:cNvSpPr txBox="1"/>
          <p:nvPr/>
        </p:nvSpPr>
        <p:spPr>
          <a:xfrm>
            <a:off x="4537604" y="226249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Cognito</a:t>
            </a:r>
          </a:p>
        </p:txBody>
      </p:sp>
      <p:pic>
        <p:nvPicPr>
          <p:cNvPr id="31" name="Graphic 21">
            <a:extLst>
              <a:ext uri="{FF2B5EF4-FFF2-40B4-BE49-F238E27FC236}">
                <a16:creationId xmlns:a16="http://schemas.microsoft.com/office/drawing/2014/main" id="{AF209CD9-C81E-264C-8291-AE0A1DD85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956" y="1508989"/>
            <a:ext cx="711200" cy="711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3E236A4-8A7D-6045-823A-DC0FA75DCAFB}"/>
              </a:ext>
            </a:extLst>
          </p:cNvPr>
          <p:cNvSpPr txBox="1"/>
          <p:nvPr/>
        </p:nvSpPr>
        <p:spPr>
          <a:xfrm>
            <a:off x="4550420" y="6373104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AWS Lambda</a:t>
            </a:r>
          </a:p>
        </p:txBody>
      </p:sp>
      <p:pic>
        <p:nvPicPr>
          <p:cNvPr id="36" name="Graphic 43">
            <a:extLst>
              <a:ext uri="{FF2B5EF4-FFF2-40B4-BE49-F238E27FC236}">
                <a16:creationId xmlns:a16="http://schemas.microsoft.com/office/drawing/2014/main" id="{49BFD3E4-C3C7-C84A-A0A2-EF5E2E8D0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772" y="5574463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7214087" y="3271892"/>
            <a:ext cx="2895344" cy="1143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pt-br" sz="120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40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087" y="3271892"/>
            <a:ext cx="330200" cy="33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05031" y="3686483"/>
            <a:ext cx="231345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rtl="0">
              <a:defRPr/>
            </a:pPr>
            <a:r>
              <a:rPr lang="pt-br" dirty="0"/>
              <a:t>Virtual Private Cloud</a:t>
            </a:r>
            <a:r>
              <a:rPr lang="pt-br" dirty="0"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lang="pt-BR" dirty="0"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pt-br" dirty="0">
                <a:ea typeface="Amazon Ember" panose="020B0603020204020204" pitchFamily="34" charset="0"/>
                <a:cs typeface="Amazon Ember" panose="020B0603020204020204" pitchFamily="34" charset="0"/>
              </a:rPr>
              <a:t>do cliente</a:t>
            </a:r>
            <a:endParaRPr lang="en-US" dirty="0"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51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3682266" y="4509198"/>
            <a:ext cx="654025" cy="170492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29" rtl="0">
              <a:lnSpc>
                <a:spcPts val="1746"/>
              </a:lnSpc>
            </a:pPr>
            <a:r>
              <a:rPr lang="pt-br" sz="1600" b="1">
                <a:solidFill>
                  <a:srgbClr val="FFFFFF"/>
                </a:solidFill>
                <a:latin typeface="Arial"/>
                <a:cs typeface="Arial"/>
              </a:rPr>
              <a:t>Controle de utilização</a:t>
            </a:r>
          </a:p>
          <a:p>
            <a:pPr marL="16929" rtl="0">
              <a:lnSpc>
                <a:spcPts val="1746"/>
              </a:lnSpc>
            </a:pPr>
            <a:endParaRPr lang="en-US" sz="1600" b="1" spc="-13" dirty="0">
              <a:solidFill>
                <a:srgbClr val="FFFFFF"/>
              </a:solidFill>
              <a:latin typeface="&gt;acro144"/>
              <a:cs typeface="Arial"/>
            </a:endParaRPr>
          </a:p>
          <a:p>
            <a:pPr marL="16929" rtl="0">
              <a:lnSpc>
                <a:spcPts val="1746"/>
              </a:lnSpc>
            </a:pPr>
            <a:endParaRPr sz="1600" dirty="0">
              <a:solidFill>
                <a:srgbClr val="FF4C4C"/>
              </a:solidFill>
              <a:latin typeface="&lt;acro144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2738" y="4985138"/>
            <a:ext cx="218008" cy="64583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29" rtl="0">
              <a:lnSpc>
                <a:spcPts val="1746"/>
              </a:lnSpc>
            </a:pPr>
            <a:r>
              <a:rPr lang="pt-br" sz="1600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3909" y="4892755"/>
            <a:ext cx="218008" cy="8345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29" rtl="0">
              <a:lnSpc>
                <a:spcPts val="1746"/>
              </a:lnSpc>
            </a:pPr>
            <a:r>
              <a:rPr lang="pt-br" sz="1600" b="1">
                <a:solidFill>
                  <a:srgbClr val="FFFFFF"/>
                </a:solidFill>
                <a:latin typeface="Arial"/>
                <a:cs typeface="Arial"/>
              </a:rPr>
              <a:t>Registro em log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4457" y="4769496"/>
            <a:ext cx="218008" cy="10826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29" rtl="0">
              <a:lnSpc>
                <a:spcPts val="1746"/>
              </a:lnSpc>
            </a:pPr>
            <a:r>
              <a:rPr lang="pt-br" sz="1600" b="1" spc="-7">
                <a:solidFill>
                  <a:srgbClr val="FFFFFF"/>
                </a:solidFill>
                <a:latin typeface="Arial"/>
                <a:cs typeface="Arial"/>
              </a:rPr>
              <a:t>Monitoramento.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5304" y="4150499"/>
            <a:ext cx="1176484" cy="28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9" algn="ctr" rtl="0"/>
            <a:r>
              <a:rPr lang="pt-br" spc="-7">
                <a:solidFill>
                  <a:srgbClr val="464646"/>
                </a:solidFill>
                <a:latin typeface="Amazon Ember Light" panose="020B0403020204020204"/>
                <a:cs typeface="Arial"/>
              </a:rPr>
              <a:t>Aplicação do cliente</a:t>
            </a:r>
            <a:endParaRPr dirty="0">
              <a:solidFill>
                <a:srgbClr val="464646"/>
              </a:solidFill>
              <a:latin typeface="Amazon Ember Light" panose="020B0403020204020204"/>
              <a:cs typeface="Arial"/>
            </a:endParaRPr>
          </a:p>
        </p:txBody>
      </p:sp>
      <p:cxnSp>
        <p:nvCxnSpPr>
          <p:cNvPr id="72" name="Elbow Connector 79"/>
          <p:cNvCxnSpPr>
            <a:stCxn id="48" idx="3"/>
            <a:endCxn id="50" idx="1"/>
          </p:cNvCxnSpPr>
          <p:nvPr/>
        </p:nvCxnSpPr>
        <p:spPr>
          <a:xfrm>
            <a:off x="8750824" y="5299264"/>
            <a:ext cx="179772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4312" y="4625662"/>
            <a:ext cx="175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dirty="0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6. Acesso</a:t>
            </a:r>
          </a:p>
          <a:p>
            <a:pPr rtl="0"/>
            <a:r>
              <a:rPr lang="pt-br" dirty="0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Recurso da </a:t>
            </a:r>
            <a:r>
              <a:rPr lang="pt-br" dirty="0">
                <a:solidFill>
                  <a:srgbClr val="000000"/>
                </a:solidFill>
                <a:ea typeface="Amazon Ember" panose="02000000000000000000" pitchFamily="2" charset="0"/>
                <a:cs typeface="Arial" charset="0"/>
              </a:rPr>
              <a:t>AWS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42657" y="1311973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1. Autenticar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18877" y="1908577"/>
            <a:ext cx="1955148" cy="1220072"/>
            <a:chOff x="2828395" y="2983884"/>
            <a:chExt cx="1955148" cy="1220072"/>
          </a:xfrm>
        </p:grpSpPr>
        <p:sp>
          <p:nvSpPr>
            <p:cNvPr id="31" name="TextBox 30"/>
            <p:cNvSpPr txBox="1"/>
            <p:nvPr/>
          </p:nvSpPr>
          <p:spPr>
            <a:xfrm>
              <a:off x="2828395" y="2983884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pt-br">
                  <a:solidFill>
                    <a:sysClr val="windowText" lastClr="000000"/>
                  </a:solidFill>
                  <a:ea typeface="Amazon Ember" panose="02000000000000000000" pitchFamily="2" charset="0"/>
                  <a:cs typeface="Arial" charset="0"/>
                </a:rPr>
                <a:t>2. Tokens JWT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80192" y="3280626"/>
              <a:ext cx="16033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0905" indent="-380905" rtl="0">
                <a:buFont typeface="Arial" charset="0"/>
                <a:buChar char="•"/>
              </a:pPr>
              <a:r>
                <a:rPr lang="pt-br" dirty="0">
                  <a:ea typeface="Amazon Ember" panose="02000000000000000000" pitchFamily="2" charset="0"/>
                </a:rPr>
                <a:t>Identidade</a:t>
              </a:r>
            </a:p>
            <a:p>
              <a:pPr marL="380905" indent="-380905" rtl="0">
                <a:buFont typeface="Arial" charset="0"/>
                <a:buChar char="•"/>
              </a:pPr>
              <a:r>
                <a:rPr lang="pt-br" dirty="0">
                  <a:ea typeface="Amazon Ember" panose="02000000000000000000" pitchFamily="2" charset="0"/>
                </a:rPr>
                <a:t>Acesso</a:t>
              </a:r>
            </a:p>
            <a:p>
              <a:pPr marL="380905" indent="-380905" rtl="0">
                <a:buFont typeface="Arial" charset="0"/>
                <a:buChar char="•"/>
              </a:pPr>
              <a:r>
                <a:rPr lang="pt-br" dirty="0">
                  <a:ea typeface="Amazon Ember" panose="02000000000000000000" pitchFamily="2" charset="0"/>
                </a:rPr>
                <a:t>Atualizar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6249" y="4921016"/>
            <a:ext cx="2431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3. Recurso de chamada</a:t>
            </a:r>
            <a:br>
              <a:rPr lang="en-US" dirty="0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</a:br>
            <a:r>
              <a:rPr lang="pt-br">
                <a:solidFill>
                  <a:srgbClr val="000000"/>
                </a:solidFill>
                <a:ea typeface="Amazon Ember" panose="02000000000000000000" pitchFamily="2" charset="0"/>
                <a:cs typeface="Arial" charset="0"/>
              </a:rPr>
              <a:t>da API Gateway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56874" y="4201359"/>
            <a:ext cx="183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dirty="0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4. Validar token de identidade</a:t>
            </a:r>
          </a:p>
        </p:txBody>
      </p:sp>
      <p:cxnSp>
        <p:nvCxnSpPr>
          <p:cNvPr id="40" name="Elbow Connector 79"/>
          <p:cNvCxnSpPr>
            <a:stCxn id="46" idx="3"/>
            <a:endCxn id="48" idx="1"/>
          </p:cNvCxnSpPr>
          <p:nvPr/>
        </p:nvCxnSpPr>
        <p:spPr>
          <a:xfrm>
            <a:off x="5609754" y="5299264"/>
            <a:ext cx="245527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12256" y="5376255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pt-br" dirty="0">
                <a:solidFill>
                  <a:sysClr val="windowText" lastClr="000000"/>
                </a:solidFill>
                <a:ea typeface="Amazon Ember" panose="02000000000000000000" pitchFamily="2" charset="0"/>
                <a:cs typeface="Arial" charset="0"/>
              </a:rPr>
              <a:t>5. Invocar </a:t>
            </a:r>
            <a:r>
              <a:rPr lang="pt-br" dirty="0">
                <a:solidFill>
                  <a:srgbClr val="000000"/>
                </a:solidFill>
                <a:ea typeface="Amazon Ember" panose="02000000000000000000" pitchFamily="2" charset="0"/>
                <a:cs typeface="Arial" charset="0"/>
              </a:rPr>
              <a:t>chamada </a:t>
            </a:r>
            <a:br>
              <a:rPr lang="pt-br" dirty="0">
                <a:solidFill>
                  <a:srgbClr val="000000"/>
                </a:solidFill>
                <a:ea typeface="Amazon Ember" panose="02000000000000000000" pitchFamily="2" charset="0"/>
                <a:cs typeface="Arial" charset="0"/>
              </a:rPr>
            </a:br>
            <a:r>
              <a:rPr lang="pt-br" dirty="0">
                <a:solidFill>
                  <a:srgbClr val="000000"/>
                </a:solidFill>
                <a:ea typeface="Amazon Ember" panose="02000000000000000000" pitchFamily="2" charset="0"/>
                <a:cs typeface="Arial" charset="0"/>
              </a:rPr>
              <a:t>de API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100" y="43211"/>
            <a:ext cx="9034272" cy="1117947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>
                <a:solidFill>
                  <a:srgbClr val="FFFFFF"/>
                </a:solidFill>
              </a:rPr>
              <a:t>Autenticação</a:t>
            </a:r>
            <a:r>
              <a:rPr lang="pt-br" sz="3500" dirty="0"/>
              <a:t> </a:t>
            </a:r>
            <a:r>
              <a:rPr lang="pt-br" sz="3500" dirty="0">
                <a:solidFill>
                  <a:srgbClr val="FFFFFF"/>
                </a:solidFill>
              </a:rPr>
              <a:t>do grupo de usuários do </a:t>
            </a:r>
            <a:r>
              <a:rPr lang="pt-br" sz="3500" dirty="0"/>
              <a:t>Amazon Cognito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19065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33" name="Graphic 21">
            <a:extLst>
              <a:ext uri="{FF2B5EF4-FFF2-40B4-BE49-F238E27FC236}">
                <a16:creationId xmlns:a16="http://schemas.microsoft.com/office/drawing/2014/main" id="{CEFD119D-B31D-AD4E-89CE-C02267D2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46" y="3118794"/>
            <a:ext cx="914400" cy="914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342" y="4942058"/>
            <a:ext cx="714412" cy="7144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31070" y="5784609"/>
            <a:ext cx="1442955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pic>
        <p:nvPicPr>
          <p:cNvPr id="48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024" y="4956364"/>
            <a:ext cx="685800" cy="685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474122" y="5737361"/>
            <a:ext cx="190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pic>
        <p:nvPicPr>
          <p:cNvPr id="50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8553" y="4943664"/>
            <a:ext cx="711200" cy="71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9753201" y="5738438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DynamoDB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33E79-0152-0E4F-9C24-D4866799B0F2}"/>
              </a:ext>
            </a:extLst>
          </p:cNvPr>
          <p:cNvSpPr txBox="1"/>
          <p:nvPr/>
        </p:nvSpPr>
        <p:spPr>
          <a:xfrm>
            <a:off x="5814033" y="2252842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Cognito</a:t>
            </a:r>
          </a:p>
        </p:txBody>
      </p:sp>
      <p:pic>
        <p:nvPicPr>
          <p:cNvPr id="53" name="Graphic 21">
            <a:extLst>
              <a:ext uri="{FF2B5EF4-FFF2-40B4-BE49-F238E27FC236}">
                <a16:creationId xmlns:a16="http://schemas.microsoft.com/office/drawing/2014/main" id="{AF209CD9-C81E-264C-8291-AE0A1DD85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385" y="1499336"/>
            <a:ext cx="711200" cy="71120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B1611CF-9ADF-F247-82F7-D1B00313493A}"/>
              </a:ext>
            </a:extLst>
          </p:cNvPr>
          <p:cNvCxnSpPr>
            <a:cxnSpLocks/>
          </p:cNvCxnSpPr>
          <p:nvPr/>
        </p:nvCxnSpPr>
        <p:spPr>
          <a:xfrm flipV="1">
            <a:off x="1313421" y="1627664"/>
            <a:ext cx="5278496" cy="1721058"/>
          </a:xfrm>
          <a:prstGeom prst="bentConnector3">
            <a:avLst>
              <a:gd name="adj1" fmla="val 2938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B1611CF-9ADF-F247-82F7-D1B00313493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313421" y="3743897"/>
            <a:ext cx="3581921" cy="1555367"/>
          </a:xfrm>
          <a:prstGeom prst="bentConnector3">
            <a:avLst>
              <a:gd name="adj1" fmla="val 43618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4B1611CF-9ADF-F247-82F7-D1B00313493A}"/>
              </a:ext>
            </a:extLst>
          </p:cNvPr>
          <p:cNvCxnSpPr>
            <a:cxnSpLocks/>
          </p:cNvCxnSpPr>
          <p:nvPr/>
        </p:nvCxnSpPr>
        <p:spPr>
          <a:xfrm flipV="1">
            <a:off x="1279171" y="1831786"/>
            <a:ext cx="5318639" cy="1721058"/>
          </a:xfrm>
          <a:prstGeom prst="bentConnector3">
            <a:avLst>
              <a:gd name="adj1" fmla="val 33461"/>
            </a:avLst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859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" grpId="0"/>
      <p:bldP spid="34" grpId="0"/>
      <p:bldP spid="38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75" y="140223"/>
            <a:ext cx="5710767" cy="923923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Registro de log de API com </a:t>
            </a:r>
            <a:br>
              <a:rPr lang="pt-BR" sz="3500" dirty="0"/>
            </a:br>
            <a:r>
              <a:rPr lang="pt-br" sz="3500" dirty="0"/>
              <a:t>o Amazon CloudWatch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32413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405105" y="1660220"/>
            <a:ext cx="11381790" cy="4612946"/>
            <a:chOff x="574885" y="1845415"/>
            <a:chExt cx="11381790" cy="4612946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6952692" y="4831535"/>
              <a:ext cx="369839" cy="41814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4305292" y="5047673"/>
              <a:ext cx="242278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ea typeface="Amazon Ember" panose="02000000000000000000" pitchFamily="2" charset="0"/>
                  <a:cs typeface="Arial"/>
                </a:rPr>
                <a:t>Mensagens de log</a:t>
              </a:r>
            </a:p>
            <a:p>
              <a:pPr algn="ctr" rtl="0"/>
              <a:r>
                <a:rPr lang="pt-br" dirty="0">
                  <a:ea typeface="Amazon Ember" panose="02000000000000000000" pitchFamily="2" charset="0"/>
                  <a:cs typeface="Arial"/>
                </a:rPr>
                <a:t>Mensagens de acesso</a:t>
              </a:r>
            </a:p>
            <a:p>
              <a:pPr algn="ctr" rtl="0"/>
              <a:r>
                <a:rPr lang="pt-br" dirty="0">
                  <a:ea typeface="Amazon Ember" panose="02000000000000000000" pitchFamily="2" charset="0"/>
                  <a:cs typeface="Arial"/>
                </a:rPr>
                <a:t>Métricas detalhadas</a:t>
              </a:r>
            </a:p>
          </p:txBody>
        </p:sp>
        <p:cxnSp>
          <p:nvCxnSpPr>
            <p:cNvPr id="37" name="Elbow Connector 79"/>
            <p:cNvCxnSpPr/>
            <p:nvPr/>
          </p:nvCxnSpPr>
          <p:spPr>
            <a:xfrm flipH="1">
              <a:off x="5753710" y="3755612"/>
              <a:ext cx="771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79"/>
            <p:cNvCxnSpPr>
              <a:stCxn id="42" idx="1"/>
            </p:cNvCxnSpPr>
            <p:nvPr/>
          </p:nvCxnSpPr>
          <p:spPr>
            <a:xfrm flipH="1" flipV="1">
              <a:off x="1786513" y="3747570"/>
              <a:ext cx="107528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79"/>
            <p:cNvCxnSpPr/>
            <p:nvPr/>
          </p:nvCxnSpPr>
          <p:spPr>
            <a:xfrm flipH="1">
              <a:off x="3948850" y="3755612"/>
              <a:ext cx="771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79"/>
            <p:cNvCxnSpPr/>
            <p:nvPr/>
          </p:nvCxnSpPr>
          <p:spPr>
            <a:xfrm flipH="1">
              <a:off x="7684703" y="3755612"/>
              <a:ext cx="771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79"/>
            <p:cNvCxnSpPr/>
            <p:nvPr/>
          </p:nvCxnSpPr>
          <p:spPr>
            <a:xfrm flipH="1">
              <a:off x="9412726" y="3755612"/>
              <a:ext cx="771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793" y="3256231"/>
              <a:ext cx="982680" cy="982680"/>
            </a:xfrm>
            <a:prstGeom prst="rect">
              <a:avLst/>
            </a:prstGeom>
          </p:spPr>
        </p:pic>
        <p:pic>
          <p:nvPicPr>
            <p:cNvPr id="43" name="Graphic 25">
              <a:extLst>
                <a:ext uri="{FF2B5EF4-FFF2-40B4-BE49-F238E27FC236}">
                  <a16:creationId xmlns:a16="http://schemas.microsoft.com/office/drawing/2014/main" id="{367B9474-C384-7048-BAE5-9CFFA3964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0093" y="3391971"/>
              <a:ext cx="711200" cy="7112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092" y="3390365"/>
              <a:ext cx="714412" cy="714412"/>
            </a:xfrm>
            <a:prstGeom prst="rect">
              <a:avLst/>
            </a:prstGeom>
          </p:spPr>
        </p:pic>
        <p:pic>
          <p:nvPicPr>
            <p:cNvPr id="45" name="Graphic 42">
              <a:extLst>
                <a:ext uri="{FF2B5EF4-FFF2-40B4-BE49-F238E27FC236}">
                  <a16:creationId xmlns:a16="http://schemas.microsoft.com/office/drawing/2014/main" id="{4130D902-988A-C441-B94E-F5D6D001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7373" y="3404671"/>
              <a:ext cx="685800" cy="685800"/>
            </a:xfrm>
            <a:prstGeom prst="rect">
              <a:avLst/>
            </a:prstGeom>
          </p:spPr>
        </p:pic>
        <p:pic>
          <p:nvPicPr>
            <p:cNvPr id="46" name="Graphic 43">
              <a:extLst>
                <a:ext uri="{FF2B5EF4-FFF2-40B4-BE49-F238E27FC236}">
                  <a16:creationId xmlns:a16="http://schemas.microsoft.com/office/drawing/2014/main" id="{EFCEDACD-5190-384D-953B-DE4FE39A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0123" y="3391971"/>
              <a:ext cx="711200" cy="711200"/>
            </a:xfrm>
            <a:prstGeom prst="rect">
              <a:avLst/>
            </a:prstGeom>
          </p:spPr>
        </p:pic>
        <p:sp>
          <p:nvSpPr>
            <p:cNvPr id="47" name="TextBox 4"/>
            <p:cNvSpPr txBox="1">
              <a:spLocks noChangeArrowheads="1"/>
            </p:cNvSpPr>
            <p:nvPr/>
          </p:nvSpPr>
          <p:spPr bwMode="auto">
            <a:xfrm>
              <a:off x="2830601" y="4210633"/>
              <a:ext cx="10015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Internet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A80EF9-04E3-534A-A8A4-750755DC0663}"/>
                </a:ext>
              </a:extLst>
            </p:cNvPr>
            <p:cNvSpPr txBox="1"/>
            <p:nvPr/>
          </p:nvSpPr>
          <p:spPr>
            <a:xfrm>
              <a:off x="4114741" y="4210633"/>
              <a:ext cx="2301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latin typeface="Amazon Ember" panose="02000000000000000000" pitchFamily="2" charset="0"/>
                  <a:ea typeface="Amazon Ember" panose="02000000000000000000" pitchFamily="2" charset="0"/>
                </a:rPr>
                <a:t>Amazon CloudFront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25820" y="4210633"/>
              <a:ext cx="1442955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>
                  <a:latin typeface="Amazon Ember" panose="02000000000000000000" pitchFamily="2" charset="0"/>
                  <a:ea typeface="Amazon Ember" panose="02000000000000000000" pitchFamily="2" charset="0"/>
                  <a:cs typeface="Amazon Ember Light" charset="0"/>
                </a:rPr>
                <a:t>Amazon API Gateway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DF82FE-B12C-2944-9A6B-C577B61F9A00}"/>
                </a:ext>
              </a:extLst>
            </p:cNvPr>
            <p:cNvSpPr txBox="1"/>
            <p:nvPr/>
          </p:nvSpPr>
          <p:spPr>
            <a:xfrm>
              <a:off x="9654771" y="4210633"/>
              <a:ext cx="2301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latin typeface="Amazon Ember" panose="02000000000000000000" pitchFamily="2" charset="0"/>
                  <a:ea typeface="Amazon Ember" panose="02000000000000000000" pitchFamily="2" charset="0"/>
                </a:rPr>
                <a:t>Amazon DynamoDB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66471" y="4210633"/>
              <a:ext cx="190380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pt-br" dirty="0">
                  <a:solidFill>
                    <a:srgbClr val="000000"/>
                  </a:solidFill>
                  <a:latin typeface="Amazon Ember" panose="02000000000000000000" pitchFamily="2" charset="0"/>
                  <a:ea typeface="Amazon Ember" panose="02000000000000000000" pitchFamily="2" charset="0"/>
                  <a:cs typeface="Amazon Ember Light" panose="020B0403020204020204" pitchFamily="34" charset="0"/>
                </a:rPr>
                <a:t>AWS Lambda </a:t>
              </a:r>
              <a:br>
                <a:rPr lang="en-US" dirty="0">
                  <a:solidFill>
                    <a:srgbClr val="000000"/>
                  </a:solidFill>
                  <a:latin typeface="Amazon Ember" panose="02000000000000000000" pitchFamily="2" charset="0"/>
                  <a:ea typeface="Amazon Ember" panose="02000000000000000000" pitchFamily="2" charset="0"/>
                  <a:cs typeface="Amazon Ember Light" panose="020B0403020204020204" pitchFamily="34" charset="0"/>
                </a:rPr>
              </a:br>
              <a:r>
                <a:rPr lang="pt-br" dirty="0">
                  <a:solidFill>
                    <a:srgbClr val="000000"/>
                  </a:solidFill>
                  <a:latin typeface="Amazon Ember" panose="02000000000000000000" pitchFamily="2" charset="0"/>
                  <a:ea typeface="Amazon Ember" panose="02000000000000000000" pitchFamily="2" charset="0"/>
                  <a:cs typeface="Amazon Ember Light" panose="020B0403020204020204" pitchFamily="34" charset="0"/>
                </a:rPr>
                <a:t>função</a:t>
              </a:r>
              <a:endParaRPr lang="en-US" dirty="0">
                <a:solidFill>
                  <a:srgbClr val="000000"/>
                </a:solidFill>
                <a:latin typeface="Amazon Ember" panose="02000000000000000000"/>
                <a:ea typeface="Amazon Ember" panose="02000000000000000000" pitchFamily="2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TextBox 4"/>
            <p:cNvSpPr txBox="1">
              <a:spLocks noChangeArrowheads="1"/>
            </p:cNvSpPr>
            <p:nvPr/>
          </p:nvSpPr>
          <p:spPr bwMode="auto">
            <a:xfrm>
              <a:off x="574885" y="4216752"/>
              <a:ext cx="1286029" cy="37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latin typeface="Amazon Ember Light"/>
                  <a:ea typeface="Verdana" pitchFamily="34" charset="0"/>
                  <a:cs typeface="Arial"/>
                </a:rPr>
                <a:t>Clientes</a:t>
              </a:r>
            </a:p>
          </p:txBody>
        </p:sp>
        <p:pic>
          <p:nvPicPr>
            <p:cNvPr id="53" name="Graphic 49">
              <a:extLst>
                <a:ext uri="{FF2B5EF4-FFF2-40B4-BE49-F238E27FC236}">
                  <a16:creationId xmlns:a16="http://schemas.microsoft.com/office/drawing/2014/main" id="{43C89C6C-4275-2244-93E6-30D96D2F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9095" y="3328767"/>
              <a:ext cx="837608" cy="837608"/>
            </a:xfrm>
            <a:prstGeom prst="rect">
              <a:avLst/>
            </a:prstGeom>
          </p:spPr>
        </p:pic>
        <p:sp>
          <p:nvSpPr>
            <p:cNvPr id="54" name="TextBox 4"/>
            <p:cNvSpPr txBox="1">
              <a:spLocks noChangeArrowheads="1"/>
            </p:cNvSpPr>
            <p:nvPr/>
          </p:nvSpPr>
          <p:spPr bwMode="auto">
            <a:xfrm>
              <a:off x="7346683" y="1845415"/>
              <a:ext cx="266541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dirty="0">
                  <a:latin typeface="Amazon Ember" panose="02000000000000000000" pitchFamily="2" charset="0"/>
                  <a:ea typeface="Amazon Ember" panose="02000000000000000000" pitchFamily="2" charset="0"/>
                  <a:cs typeface="Arial"/>
                </a:rPr>
                <a:t>Cache de resposta do API Gateway</a:t>
              </a:r>
            </a:p>
          </p:txBody>
        </p:sp>
        <p:pic>
          <p:nvPicPr>
            <p:cNvPr id="55" name="Graphic 13">
              <a:extLst>
                <a:ext uri="{FF2B5EF4-FFF2-40B4-BE49-F238E27FC236}">
                  <a16:creationId xmlns:a16="http://schemas.microsoft.com/office/drawing/2014/main" id="{944DE95A-7C95-1E4F-98C7-C68927875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80064" y="1918013"/>
              <a:ext cx="685800" cy="685800"/>
            </a:xfrm>
            <a:prstGeom prst="rect">
              <a:avLst/>
            </a:prstGeom>
          </p:spPr>
        </p:pic>
        <p:cxnSp>
          <p:nvCxnSpPr>
            <p:cNvPr id="56" name="Elbow Connector 79"/>
            <p:cNvCxnSpPr/>
            <p:nvPr/>
          </p:nvCxnSpPr>
          <p:spPr>
            <a:xfrm>
              <a:off x="7122963" y="2676276"/>
              <a:ext cx="1" cy="49612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E62718-B3C1-9347-88A2-FA6EC002EBE0}"/>
                </a:ext>
              </a:extLst>
            </p:cNvPr>
            <p:cNvSpPr txBox="1"/>
            <p:nvPr/>
          </p:nvSpPr>
          <p:spPr>
            <a:xfrm>
              <a:off x="5994740" y="6119807"/>
              <a:ext cx="2301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CloudWatch</a:t>
              </a:r>
            </a:p>
          </p:txBody>
        </p:sp>
        <p:pic>
          <p:nvPicPr>
            <p:cNvPr id="58" name="Graphic 29">
              <a:extLst>
                <a:ext uri="{FF2B5EF4-FFF2-40B4-BE49-F238E27FC236}">
                  <a16:creationId xmlns:a16="http://schemas.microsoft.com/office/drawing/2014/main" id="{4994548E-B041-504E-B148-6A1CB65E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90092" y="5355997"/>
              <a:ext cx="711200" cy="711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179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59" y="365125"/>
            <a:ext cx="10009323" cy="474119"/>
          </a:xfrm>
        </p:spPr>
        <p:txBody>
          <a:bodyPr rtlCol="0"/>
          <a:lstStyle/>
          <a:p>
            <a:pPr rtl="0"/>
            <a:r>
              <a:rPr lang="pt-br" sz="3500" dirty="0"/>
              <a:t>Exemplo: fluxo de trabalho de </a:t>
            </a:r>
            <a:r>
              <a:rPr lang="pt-br" sz="3500" dirty="0">
                <a:solidFill>
                  <a:srgbClr val="FFFFFF"/>
                </a:solidFill>
              </a:rPr>
              <a:t>back-end</a:t>
            </a:r>
            <a:r>
              <a:rPr lang="pt-br" sz="3500" dirty="0"/>
              <a:t> CRUD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6" name="Elbow Connector 5"/>
          <p:cNvCxnSpPr>
            <a:cxnSpLocks/>
            <a:endCxn id="13" idx="1"/>
          </p:cNvCxnSpPr>
          <p:nvPr/>
        </p:nvCxnSpPr>
        <p:spPr>
          <a:xfrm flipV="1">
            <a:off x="3771337" y="2480881"/>
            <a:ext cx="1787744" cy="1317736"/>
          </a:xfrm>
          <a:prstGeom prst="bentConnector3">
            <a:avLst/>
          </a:prstGeom>
          <a:ln w="12700">
            <a:solidFill>
              <a:schemeClr val="tx1"/>
            </a:solidFill>
            <a:headEnd type="none" w="lg" len="lg"/>
            <a:tailEnd type="arrow" w="med" len="sm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endCxn id="11" idx="1"/>
          </p:cNvCxnSpPr>
          <p:nvPr/>
        </p:nvCxnSpPr>
        <p:spPr>
          <a:xfrm>
            <a:off x="3771337" y="3798615"/>
            <a:ext cx="1787744" cy="1323726"/>
          </a:xfrm>
          <a:prstGeom prst="bentConnector3">
            <a:avLst/>
          </a:prstGeom>
          <a:ln w="12700">
            <a:solidFill>
              <a:schemeClr val="tx1"/>
            </a:solidFill>
            <a:headEnd type="none" w="lg" len="lg"/>
            <a:tailEnd type="arrow" w="med" len="sm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59081" y="4241494"/>
            <a:ext cx="5021429" cy="176169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803501" y="4644964"/>
            <a:ext cx="1429992" cy="7976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rtl="0"/>
            <a:r>
              <a:rPr lang="pt-br" sz="200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Armazenamento de arquivos resiliente</a:t>
            </a:r>
            <a:endParaRPr lang="en-US" sz="2000" dirty="0">
              <a:latin typeface="Amazon Ember" panose="02000000000000000000" pitchFamily="2" charset="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9081" y="1506047"/>
            <a:ext cx="5021429" cy="194966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034796" y="5396975"/>
            <a:ext cx="853440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rtl="0"/>
            <a:r>
              <a:rPr lang="pt-br" sz="1600">
                <a:ea typeface="Amazon Ember" panose="02000000000000000000" pitchFamily="2" charset="0"/>
                <a:cs typeface="Amazon Ember Light" panose="020B0403020204020204" pitchFamily="34" charset="0"/>
              </a:rPr>
              <a:t>Bucket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97685" y="2640618"/>
            <a:ext cx="853440" cy="3657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rtl="0"/>
            <a:r>
              <a:rPr lang="pt-br" sz="1600">
                <a:ea typeface="Amazon Ember Light" panose="020B0403020204020204" pitchFamily="34" charset="0"/>
                <a:cs typeface="Amazon Ember Light" panose="020B0403020204020204" pitchFamily="34" charset="0"/>
              </a:rPr>
              <a:t>Tabela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08571" y="1877973"/>
            <a:ext cx="1819852" cy="7976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rtl="0"/>
            <a:r>
              <a:rPr lang="pt-br" sz="20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Banco de </a:t>
            </a:r>
            <a:br>
              <a:rPr lang="pt-BR" sz="20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sz="20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dados</a:t>
            </a:r>
            <a:br>
              <a:rPr lang="en-US" sz="20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sz="20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não relacional</a:t>
            </a:r>
            <a:endParaRPr lang="en-US" sz="2000" dirty="0">
              <a:latin typeface="Amazon Ember" panose="02000000000000000000" pitchFamily="2" charset="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367551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cxnSp>
        <p:nvCxnSpPr>
          <p:cNvPr id="25" name="Elbow Connector 79"/>
          <p:cNvCxnSpPr/>
          <p:nvPr/>
        </p:nvCxnSpPr>
        <p:spPr>
          <a:xfrm flipH="1">
            <a:off x="2103940" y="3806656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29" y="3441409"/>
            <a:ext cx="714412" cy="714412"/>
          </a:xfrm>
          <a:prstGeom prst="rect">
            <a:avLst/>
          </a:prstGeom>
        </p:spPr>
      </p:pic>
      <p:pic>
        <p:nvPicPr>
          <p:cNvPr id="27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610" y="3455715"/>
            <a:ext cx="685800" cy="685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57" y="4261677"/>
            <a:ext cx="1442955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5708" y="4261677"/>
            <a:ext cx="190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pic>
        <p:nvPicPr>
          <p:cNvPr id="30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425" y="4596224"/>
            <a:ext cx="685800" cy="685800"/>
          </a:xfrm>
          <a:prstGeom prst="rect">
            <a:avLst/>
          </a:prstGeom>
        </p:spPr>
      </p:pic>
      <p:pic>
        <p:nvPicPr>
          <p:cNvPr id="31" name="Graphic 69">
            <a:extLst>
              <a:ext uri="{FF2B5EF4-FFF2-40B4-BE49-F238E27FC236}">
                <a16:creationId xmlns:a16="http://schemas.microsoft.com/office/drawing/2014/main" id="{54134B1C-68A0-2F46-9E2C-F7BCA8043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184" y="4596224"/>
            <a:ext cx="711200" cy="711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A9348E-E3AE-3F48-9EF0-785E5F84BFB5}"/>
              </a:ext>
            </a:extLst>
          </p:cNvPr>
          <p:cNvSpPr txBox="1"/>
          <p:nvPr/>
        </p:nvSpPr>
        <p:spPr>
          <a:xfrm>
            <a:off x="6912832" y="539697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S3</a:t>
            </a:r>
          </a:p>
        </p:txBody>
      </p:sp>
      <p:pic>
        <p:nvPicPr>
          <p:cNvPr id="33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184" y="1819534"/>
            <a:ext cx="711200" cy="711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6912832" y="2638196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Amazon </a:t>
            </a:r>
            <a:b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</a:br>
            <a:r>
              <a:rPr lang="pt-br" dirty="0">
                <a:latin typeface="Amazon Ember" panose="02000000000000000000" pitchFamily="2" charset="0"/>
                <a:ea typeface="Amazon Ember" panose="02000000000000000000" pitchFamily="2" charset="0"/>
              </a:rPr>
              <a:t>DynamoDB</a:t>
            </a:r>
          </a:p>
        </p:txBody>
      </p:sp>
      <p:pic>
        <p:nvPicPr>
          <p:cNvPr id="35" name="Graphic 45">
            <a:extLst>
              <a:ext uri="{FF2B5EF4-FFF2-40B4-BE49-F238E27FC236}">
                <a16:creationId xmlns:a16="http://schemas.microsoft.com/office/drawing/2014/main" id="{E41541BE-4727-8841-BF0A-E7C98FCD8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425" y="1849754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345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79" y="2528766"/>
            <a:ext cx="10321636" cy="1800466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Desenvolvimento com</a:t>
            </a:r>
            <a:br>
              <a:rPr lang="en-US" dirty="0"/>
            </a:br>
            <a:r>
              <a:rPr lang="pt-br" dirty="0"/>
              <a:t>Amazon API Gateway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676900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97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>
                <a:solidFill>
                  <a:srgbClr val="FFFFFF"/>
                </a:solidFill>
              </a:rPr>
              <a:t>Etapas</a:t>
            </a:r>
            <a:r>
              <a:rPr lang="pt-BR" sz="3500" dirty="0">
                <a:solidFill>
                  <a:srgbClr val="FFFFFF"/>
                </a:solidFill>
              </a:rPr>
              <a:t> </a:t>
            </a:r>
            <a:r>
              <a:rPr lang="pt-br" sz="3500" dirty="0"/>
              <a:t>de desenvolvimento de API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Crie uma API.</a:t>
            </a:r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Defina os recursos RESTful, </a:t>
            </a:r>
            <a:r>
              <a:rPr lang="pt-br" sz="2400" dirty="0">
                <a:solidFill>
                  <a:srgbClr val="000000"/>
                </a:solidFill>
              </a:rPr>
              <a:t>os caminhos 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000000"/>
                </a:solidFill>
              </a:rPr>
              <a:t>métodos</a:t>
            </a:r>
            <a:r>
              <a:rPr lang="pt-br" sz="2400" dirty="0"/>
              <a:t> da API.</a:t>
            </a:r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Teste os </a:t>
            </a:r>
            <a:r>
              <a:rPr lang="pt-br" sz="2400" dirty="0">
                <a:solidFill>
                  <a:srgbClr val="000000"/>
                </a:solidFill>
              </a:rPr>
              <a:t>métodos</a:t>
            </a:r>
            <a:r>
              <a:rPr lang="pt-br" sz="2400" dirty="0"/>
              <a:t>de API.</a:t>
            </a:r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Implante e configure a API.</a:t>
            </a:r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Invoque a API de um cliente.</a:t>
            </a:r>
          </a:p>
          <a:p>
            <a:pPr rtl="0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68" y="1440305"/>
            <a:ext cx="6049073" cy="413499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698810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62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Criando uma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rgbClr val="000000"/>
                </a:solidFill>
              </a:rPr>
              <a:t>Escolha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Criar uma API</a:t>
            </a:r>
          </a:p>
          <a:p>
            <a:pPr lvl="1" rtl="0"/>
            <a:r>
              <a:rPr lang="pt-br" dirty="0"/>
              <a:t>Clonar uma API existente.</a:t>
            </a:r>
          </a:p>
          <a:p>
            <a:pPr lvl="1" rtl="0"/>
            <a:r>
              <a:rPr lang="pt-br" dirty="0"/>
              <a:t>Importar de um arquivo Swagger.</a:t>
            </a:r>
          </a:p>
          <a:p>
            <a:pPr lvl="1" rtl="0"/>
            <a:r>
              <a:rPr lang="pt-br" dirty="0"/>
              <a:t>Importe a API de exemplo da loja de animais.</a:t>
            </a:r>
          </a:p>
          <a:p>
            <a:pPr rtl="0"/>
            <a:r>
              <a:rPr lang="pt-br" dirty="0">
                <a:solidFill>
                  <a:srgbClr val="000000"/>
                </a:solidFill>
              </a:rPr>
              <a:t>Selecione</a:t>
            </a:r>
            <a:r>
              <a:rPr lang="pt-br" dirty="0"/>
              <a:t> o </a:t>
            </a:r>
            <a:r>
              <a:rPr lang="pt-br" dirty="0">
                <a:solidFill>
                  <a:srgbClr val="000000"/>
                </a:solidFill>
              </a:rPr>
              <a:t>endpoint</a:t>
            </a:r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yype</a:t>
            </a:r>
            <a:endParaRPr lang="en-US" dirty="0">
              <a:solidFill>
                <a:srgbClr val="000000"/>
              </a:solidFill>
              <a:latin typeface="Amazon Ember Light" panose="020B0403020204020204"/>
            </a:endParaRPr>
          </a:p>
          <a:p>
            <a:pPr lvl="1" rtl="0"/>
            <a:r>
              <a:rPr lang="pt-br" dirty="0"/>
              <a:t>Regional (padrão)</a:t>
            </a:r>
          </a:p>
          <a:p>
            <a:pPr lvl="1" rtl="0"/>
            <a:r>
              <a:rPr lang="pt-br" dirty="0"/>
              <a:t>Otimizado para borda</a:t>
            </a:r>
          </a:p>
          <a:p>
            <a:pPr lvl="1" rtl="0"/>
            <a:r>
              <a:rPr lang="pt-br" dirty="0"/>
              <a:t>Privada</a:t>
            </a:r>
          </a:p>
          <a:p>
            <a:pPr rtl="0"/>
            <a:endParaRPr lang="en-US" dirty="0"/>
          </a:p>
          <a:p>
            <a:pPr lvl="1"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82" y="1440305"/>
            <a:ext cx="5783950" cy="4851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9459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3133" t="17795" r="47248" b="77315"/>
          <a:stretch/>
        </p:blipFill>
        <p:spPr>
          <a:xfrm>
            <a:off x="4615543" y="2144484"/>
            <a:ext cx="4837829" cy="500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1989" t="77704" r="45807" b="14577"/>
          <a:stretch/>
        </p:blipFill>
        <p:spPr>
          <a:xfrm>
            <a:off x="5309071" y="5018313"/>
            <a:ext cx="3831772" cy="587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50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Definindo os </a:t>
            </a:r>
            <a:r>
              <a:rPr lang="pt-br" sz="3500" dirty="0">
                <a:solidFill>
                  <a:srgbClr val="FFFFFF"/>
                </a:solidFill>
              </a:rPr>
              <a:t>recursos</a:t>
            </a:r>
            <a:r>
              <a:rPr lang="pt-br" sz="3500" dirty="0"/>
              <a:t> RESTful da API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1528175"/>
            <a:ext cx="3634284" cy="464878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Defina ou modifique os recursos, </a:t>
            </a:r>
            <a:r>
              <a:rPr lang="pt-br" sz="2400" dirty="0">
                <a:solidFill>
                  <a:srgbClr val="000000"/>
                </a:solidFill>
              </a:rPr>
              <a:t>caminhos 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000000"/>
                </a:solidFill>
              </a:rPr>
              <a:t>métodos</a:t>
            </a:r>
            <a:r>
              <a:rPr lang="pt-br" sz="2400" dirty="0"/>
              <a:t> para sua API.</a:t>
            </a:r>
          </a:p>
          <a:p>
            <a:pPr rtl="0"/>
            <a:endParaRPr lang="en-US" sz="2400" dirty="0"/>
          </a:p>
          <a:p>
            <a:pPr rtl="0"/>
            <a:r>
              <a:rPr lang="pt-br" sz="2400" dirty="0"/>
              <a:t>Opcionalmente, crie artefatos de</a:t>
            </a:r>
            <a:r>
              <a:rPr lang="pt-BR" sz="2400" dirty="0"/>
              <a:t> </a:t>
            </a:r>
            <a:r>
              <a:rPr lang="pt-br" sz="2400" dirty="0"/>
              <a:t>transformação de </a:t>
            </a:r>
            <a:br>
              <a:rPr lang="pt-BR" sz="2400" dirty="0"/>
            </a:br>
            <a:r>
              <a:rPr lang="pt-br" sz="2400" dirty="0"/>
              <a:t>carga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962" y="1280635"/>
            <a:ext cx="6910086" cy="536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250" y="3726328"/>
            <a:ext cx="1858981" cy="249072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8952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75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56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Configurações</a:t>
            </a:r>
            <a:r>
              <a:rPr lang="pt-br" sz="3500" dirty="0">
                <a:solidFill>
                  <a:srgbClr val="FFFFFF"/>
                </a:solidFill>
              </a:rPr>
              <a:t> de</a:t>
            </a:r>
            <a:r>
              <a:rPr lang="pt-br" sz="3500" dirty="0"/>
              <a:t> </a:t>
            </a:r>
            <a:r>
              <a:rPr lang="pt-br" sz="3500" dirty="0">
                <a:solidFill>
                  <a:srgbClr val="FFFFFF"/>
                </a:solidFill>
              </a:rPr>
              <a:t>autorização de método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Controle o acesso ao </a:t>
            </a:r>
            <a:r>
              <a:rPr lang="pt-br" dirty="0">
                <a:solidFill>
                  <a:srgbClr val="000000"/>
                </a:solidFill>
              </a:rPr>
              <a:t>método</a:t>
            </a:r>
            <a:r>
              <a:rPr lang="pt-br" dirty="0"/>
              <a:t> através das seguintes configurações:</a:t>
            </a:r>
          </a:p>
          <a:p>
            <a:pPr lvl="1" rtl="0"/>
            <a:r>
              <a:rPr lang="pt-br" dirty="0"/>
              <a:t>Autorização: NONE ou AWS_IAM</a:t>
            </a:r>
          </a:p>
          <a:p>
            <a:pPr lvl="1" rtl="0"/>
            <a:r>
              <a:rPr lang="pt-br" dirty="0"/>
              <a:t>Chave de API obrigatória: true ou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057" y="3037560"/>
            <a:ext cx="9373082" cy="290209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657867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57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Visão geral do módulo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 Introdução ao Amazon API Gateway</a:t>
            </a:r>
          </a:p>
          <a:p>
            <a:pPr rtl="0"/>
            <a:r>
              <a:rPr lang="pt-br" dirty="0"/>
              <a:t> Desenvolvendo com o Amazon API Gateway</a:t>
            </a:r>
          </a:p>
          <a:p>
            <a:pPr rtl="0"/>
            <a:r>
              <a:rPr lang="pt-br" dirty="0"/>
              <a:t> </a:t>
            </a:r>
            <a:r>
              <a:rPr lang="pt-br" dirty="0">
                <a:solidFill>
                  <a:srgbClr val="000000"/>
                </a:solidFill>
              </a:rPr>
              <a:t>Melhores práticas</a:t>
            </a:r>
            <a:endParaRPr lang="en-US" dirty="0">
              <a:solidFill>
                <a:srgbClr val="000000"/>
              </a:solidFill>
              <a:latin typeface="Amazon Ember Light" panose="020B0403020204020204"/>
            </a:endParaRPr>
          </a:p>
          <a:p>
            <a:pPr rtl="0"/>
            <a:r>
              <a:rPr lang="pt-br" dirty="0"/>
              <a:t> Introdução ao modelo de aplicação sem servidor da AWS</a:t>
            </a:r>
          </a:p>
          <a:p>
            <a:pPr rtl="0"/>
            <a:r>
              <a:rPr lang="pt-br" dirty="0"/>
              <a:t> Cenário</a:t>
            </a:r>
          </a:p>
          <a:p>
            <a:pPr rtl="0"/>
            <a:r>
              <a:rPr lang="pt-br" dirty="0"/>
              <a:t> Resumo</a:t>
            </a:r>
          </a:p>
          <a:p>
            <a:pPr rtl="0"/>
            <a:endParaRPr lang="en-US" dirty="0"/>
          </a:p>
          <a:p>
            <a:pPr marL="0" indent="0" rtl="0">
              <a:buNone/>
            </a:pPr>
            <a:r>
              <a:rPr lang="pt-br" b="1" dirty="0"/>
              <a:t>Laboratório</a:t>
            </a:r>
          </a:p>
          <a:p>
            <a:pPr rtl="0"/>
            <a:r>
              <a:rPr lang="pt-br" dirty="0"/>
              <a:t>Desenvolvimento de </a:t>
            </a:r>
            <a:r>
              <a:rPr lang="pt-br" dirty="0">
                <a:solidFill>
                  <a:srgbClr val="000000"/>
                </a:solidFill>
              </a:rPr>
              <a:t>soluções</a:t>
            </a:r>
            <a:r>
              <a:rPr lang="pt-br" dirty="0"/>
              <a:t> com o AWS Lambda</a:t>
            </a:r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621672" y="5405170"/>
            <a:ext cx="2209001" cy="730327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2400" dirty="0">
                <a:latin typeface="Amazon Ember" charset="0"/>
              </a:rPr>
              <a:t>Laboratórios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77698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37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Testando a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528175"/>
            <a:ext cx="3601107" cy="4648788"/>
          </a:xfrm>
        </p:spPr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pt-br" sz="2400" dirty="0">
                <a:solidFill>
                  <a:srgbClr val="000000"/>
                </a:solidFill>
              </a:rPr>
              <a:t>Na caixa Cliente, selecione</a:t>
            </a:r>
            <a:r>
              <a:rPr lang="pt-br" sz="2400" dirty="0"/>
              <a:t> o </a:t>
            </a:r>
            <a:r>
              <a:rPr lang="pt-br" sz="2400" dirty="0">
                <a:solidFill>
                  <a:srgbClr val="000000"/>
                </a:solidFill>
              </a:rPr>
              <a:t>método</a:t>
            </a:r>
            <a:r>
              <a:rPr lang="pt-br" sz="2400" dirty="0"/>
              <a:t> e clique em </a:t>
            </a:r>
            <a:r>
              <a:rPr lang="pt-br" sz="2400" dirty="0">
                <a:solidFill>
                  <a:schemeClr val="accent6"/>
                </a:solidFill>
              </a:rPr>
              <a:t>Test (testar)</a:t>
            </a:r>
            <a:r>
              <a:rPr lang="pt-br" sz="2400" b="1" dirty="0"/>
              <a:t>.</a:t>
            </a:r>
            <a:endParaRPr lang="en-US" sz="2400" dirty="0"/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Especifique os parâmetros de invocação.</a:t>
            </a:r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Selecione </a:t>
            </a:r>
            <a:br>
              <a:rPr lang="pt-br" sz="2400" dirty="0"/>
            </a:br>
            <a:r>
              <a:rPr lang="pt-br" sz="2400" dirty="0">
                <a:solidFill>
                  <a:schemeClr val="accent6"/>
                </a:solidFill>
              </a:rPr>
              <a:t>Testar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07" y="1528175"/>
            <a:ext cx="8024928" cy="3785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492" y="2863771"/>
            <a:ext cx="2803567" cy="2629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013" y="5103458"/>
            <a:ext cx="3566552" cy="146356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40849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11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Testar a API: log de resposta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70" y="1278780"/>
            <a:ext cx="8059430" cy="509070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97176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6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Implantando a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1528175"/>
            <a:ext cx="3341370" cy="464878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Implante a API em um Stage (estágio).</a:t>
            </a:r>
          </a:p>
          <a:p>
            <a:pPr rtl="0"/>
            <a:endParaRPr lang="en-US" sz="2400" dirty="0"/>
          </a:p>
          <a:p>
            <a:pPr rtl="0"/>
            <a:r>
              <a:rPr lang="pt-br" sz="2400" dirty="0"/>
              <a:t>Configure atributos </a:t>
            </a:r>
            <a:r>
              <a:rPr lang="pt-br" sz="2400" dirty="0">
                <a:solidFill>
                  <a:srgbClr val="000000"/>
                </a:solidFill>
              </a:rPr>
              <a:t>de qualidade de serviço da API</a:t>
            </a:r>
            <a:r>
              <a:rPr lang="pt-br" sz="2400" dirty="0"/>
              <a:t>.</a:t>
            </a:r>
          </a:p>
          <a:p>
            <a:pPr marL="457200" lvl="1" indent="0" rtl="0"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487" y="1528174"/>
            <a:ext cx="8418500" cy="430112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572267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6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1804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Ative o armazenamento em cache de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58" t="724" r="40869" b="22628"/>
          <a:stretch/>
        </p:blipFill>
        <p:spPr>
          <a:xfrm>
            <a:off x="3729038" y="1357313"/>
            <a:ext cx="5443536" cy="476992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930822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9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04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Ativando </a:t>
            </a:r>
            <a:r>
              <a:rPr lang="pt-br" sz="3500" dirty="0">
                <a:solidFill>
                  <a:srgbClr val="FFFFFF"/>
                </a:solidFill>
              </a:rPr>
              <a:t>o controle de utilização</a:t>
            </a:r>
            <a:r>
              <a:rPr lang="pt-br" sz="3500" dirty="0"/>
              <a:t>de API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99" y="1528175"/>
            <a:ext cx="6785741" cy="4648788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pt-br" sz="2400" dirty="0"/>
              <a:t>Defina o controle de utilização padrão no</a:t>
            </a:r>
            <a:r>
              <a:rPr lang="pt-br" sz="2400" i="1" dirty="0"/>
              <a:t> </a:t>
            </a:r>
            <a:r>
              <a:rPr lang="pt-br" sz="2400" dirty="0"/>
              <a:t>nível do </a:t>
            </a:r>
            <a:r>
              <a:rPr lang="pt-br" sz="2400" dirty="0">
                <a:solidFill>
                  <a:schemeClr val="accent6"/>
                </a:solidFill>
              </a:rPr>
              <a:t>estágio</a:t>
            </a:r>
            <a:r>
              <a:rPr lang="pt-br" sz="2400" i="1" dirty="0"/>
              <a:t> </a:t>
            </a:r>
            <a:r>
              <a:rPr lang="pt-br" sz="2400" dirty="0"/>
              <a:t>ou do</a:t>
            </a:r>
            <a:r>
              <a:rPr lang="pt-br" sz="2400" i="1" dirty="0"/>
              <a:t> </a:t>
            </a:r>
            <a:r>
              <a:rPr lang="pt-br" sz="2400" dirty="0">
                <a:solidFill>
                  <a:schemeClr val="accent6"/>
                </a:solidFill>
              </a:rPr>
              <a:t>método</a:t>
            </a:r>
            <a:r>
              <a:rPr lang="pt-br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457200" indent="-457200" rtl="0">
              <a:buFont typeface="+mj-lt"/>
              <a:buAutoNum type="arabicPeriod"/>
            </a:pPr>
            <a:r>
              <a:rPr lang="pt-br" sz="2400" dirty="0">
                <a:solidFill>
                  <a:srgbClr val="000000"/>
                </a:solidFill>
              </a:rPr>
              <a:t>Configure</a:t>
            </a:r>
            <a:r>
              <a:rPr lang="pt-br" sz="2400" dirty="0"/>
              <a:t> o os limites de controle de utilização e cota no</a:t>
            </a:r>
            <a:r>
              <a:rPr lang="pt-br" sz="2400" i="1" dirty="0"/>
              <a:t> </a:t>
            </a:r>
            <a:r>
              <a:rPr lang="pt-br" sz="2400" dirty="0"/>
              <a:t>nível do </a:t>
            </a:r>
            <a:r>
              <a:rPr lang="pt-br" sz="2400" dirty="0">
                <a:solidFill>
                  <a:schemeClr val="accent6"/>
                </a:solidFill>
              </a:rPr>
              <a:t>cliente</a:t>
            </a:r>
            <a:r>
              <a:rPr lang="pt-br" sz="2400" dirty="0"/>
              <a:t> por meio </a:t>
            </a:r>
            <a:r>
              <a:rPr lang="pt-br" sz="2400" dirty="0">
                <a:solidFill>
                  <a:schemeClr val="accent6"/>
                </a:solidFill>
              </a:rPr>
              <a:t>de um plano de uso</a:t>
            </a:r>
            <a:r>
              <a:rPr lang="pt-br" sz="2400" dirty="0"/>
              <a:t>.</a:t>
            </a:r>
            <a:br>
              <a:rPr lang="en-US" sz="2400" dirty="0"/>
            </a:br>
            <a:endParaRPr lang="en-US" sz="2400" dirty="0"/>
          </a:p>
          <a:p>
            <a:pPr lvl="1" rtl="0"/>
            <a:r>
              <a:rPr lang="pt-br" sz="2000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Rate (taxa)</a:t>
            </a:r>
            <a:r>
              <a:rPr lang="pt-br" sz="2000" dirty="0"/>
              <a:t> — </a:t>
            </a:r>
            <a:r>
              <a:rPr lang="pt-br" sz="2000" dirty="0">
                <a:solidFill>
                  <a:srgbClr val="000000"/>
                </a:solidFill>
              </a:rPr>
              <a:t>Número médio de solicitações</a:t>
            </a:r>
            <a:r>
              <a:rPr lang="pt-br" sz="2000" dirty="0"/>
              <a:t> </a:t>
            </a:r>
            <a:r>
              <a:rPr lang="pt-br" sz="2000" dirty="0">
                <a:solidFill>
                  <a:srgbClr val="000000"/>
                </a:solidFill>
              </a:rPr>
              <a:t>por</a:t>
            </a:r>
            <a:r>
              <a:rPr lang="pt-br" sz="2000" dirty="0"/>
              <a:t> segundo (RPS). Padrão: 10.000 RPS</a:t>
            </a:r>
            <a:br>
              <a:rPr lang="en-US" sz="2000" dirty="0"/>
            </a:br>
            <a:endParaRPr lang="en-US" sz="2000" dirty="0"/>
          </a:p>
          <a:p>
            <a:pPr lvl="1" rtl="0"/>
            <a:r>
              <a:rPr lang="pt-br" sz="2000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Burst</a:t>
            </a:r>
            <a:r>
              <a:rPr lang="pt-br" sz="2000" dirty="0"/>
              <a:t> — Número máximo de solicitações simultâneas que o API Gateway pode atender a qualquer momento.  Valor padrão: 5.000 solicitações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38" y="1575473"/>
            <a:ext cx="4784649" cy="267880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917175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98" t="59046" r="35562" b="1683"/>
          <a:stretch/>
        </p:blipFill>
        <p:spPr>
          <a:xfrm>
            <a:off x="7066610" y="3130176"/>
            <a:ext cx="4950374" cy="17657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427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Documentando 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80" y="1300226"/>
            <a:ext cx="9222239" cy="4429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557" y="2743201"/>
            <a:ext cx="6817719" cy="36131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4000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455" y="1843088"/>
            <a:ext cx="5001000" cy="3344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76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Invocando a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9100" y="1528175"/>
            <a:ext cx="4138613" cy="4648788"/>
          </a:xfrm>
        </p:spPr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Gere um SDK específico da plataforma.</a:t>
            </a:r>
          </a:p>
          <a:p>
            <a:pPr marL="514350" indent="-514350" rtl="0">
              <a:buFont typeface="+mj-lt"/>
              <a:buAutoNum type="arabicPeriod"/>
            </a:pPr>
            <a:endParaRPr lang="en-US" sz="2400" dirty="0"/>
          </a:p>
          <a:p>
            <a:pPr marL="514350" indent="-514350" rtl="0">
              <a:buFont typeface="+mj-lt"/>
              <a:buAutoNum type="arabicPeriod"/>
            </a:pPr>
            <a:r>
              <a:rPr lang="pt-br" sz="2400" dirty="0"/>
              <a:t>Use </a:t>
            </a:r>
            <a:r>
              <a:rPr lang="pt-br" sz="2400" dirty="0">
                <a:solidFill>
                  <a:srgbClr val="000000"/>
                </a:solidFill>
              </a:rPr>
              <a:t>métodos</a:t>
            </a:r>
            <a:r>
              <a:rPr lang="pt-br" sz="2400" dirty="0"/>
              <a:t> no SDK gerado para invocar </a:t>
            </a:r>
            <a:r>
              <a:rPr lang="pt-br" sz="2400" dirty="0">
                <a:solidFill>
                  <a:srgbClr val="000000"/>
                </a:solidFill>
              </a:rPr>
              <a:t>métodos</a:t>
            </a:r>
            <a:r>
              <a:rPr lang="pt-br" sz="2400" dirty="0"/>
              <a:t> API de um cliente.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80" y="1528176"/>
            <a:ext cx="7411607" cy="42754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698810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07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Exemplo de invocação da API JavaScript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930822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20" y="1160812"/>
            <a:ext cx="9493160" cy="5266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1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16" y="140223"/>
            <a:ext cx="9034272" cy="923923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Criando uma API com</a:t>
            </a:r>
            <a:br>
              <a:rPr lang="en-US" sz="3500" dirty="0"/>
            </a:br>
            <a:r>
              <a:rPr lang="pt-br" sz="3500" dirty="0"/>
              <a:t>integração do AWS Lambda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600" dirty="0"/>
              <a:t> Integração de proxy</a:t>
            </a:r>
          </a:p>
          <a:p>
            <a:pPr marL="801688" lvl="1" indent="-344488" rtl="0"/>
            <a:r>
              <a:rPr lang="pt-br" sz="2200" dirty="0"/>
              <a:t>Nenhuma transformação é necessária</a:t>
            </a:r>
          </a:p>
          <a:p>
            <a:pPr marL="801688" lvl="1" indent="-344488" rtl="0"/>
            <a:r>
              <a:rPr lang="pt-br" sz="2200" dirty="0">
                <a:solidFill>
                  <a:srgbClr val="000000"/>
                </a:solidFill>
              </a:rPr>
              <a:t>Simples</a:t>
            </a:r>
            <a:r>
              <a:rPr lang="pt-br" sz="2200" dirty="0"/>
              <a:t> de </a:t>
            </a:r>
            <a:r>
              <a:rPr lang="pt-br" sz="2200" dirty="0">
                <a:solidFill>
                  <a:srgbClr val="000000"/>
                </a:solidFill>
              </a:rPr>
              <a:t>configurar</a:t>
            </a:r>
            <a:endParaRPr lang="en-US" sz="2200" dirty="0"/>
          </a:p>
          <a:p>
            <a:pPr marL="457200" lvl="1" indent="0" rtl="0">
              <a:buNone/>
            </a:pPr>
            <a:endParaRPr lang="en-US" dirty="0"/>
          </a:p>
          <a:p>
            <a:pPr rtl="0"/>
            <a:r>
              <a:rPr lang="pt-br" sz="2600" dirty="0"/>
              <a:t> Integração personalizada:</a:t>
            </a:r>
          </a:p>
          <a:p>
            <a:pPr marL="801688" lvl="1" indent="-344488" rtl="0"/>
            <a:r>
              <a:rPr lang="pt-br" sz="2200" dirty="0"/>
              <a:t>O API Gateway pré-processa os dados de solicitação de entrada</a:t>
            </a:r>
          </a:p>
          <a:p>
            <a:pPr marL="801688" lvl="1" indent="-344488" rtl="0"/>
            <a:r>
              <a:rPr lang="pt-br" sz="2200" dirty="0"/>
              <a:t>Requer </a:t>
            </a:r>
          </a:p>
          <a:p>
            <a:pPr marL="457200" lvl="1" indent="0" rtl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857235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95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64" y="3009034"/>
            <a:ext cx="11353800" cy="839930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Melhores práticas</a:t>
            </a:r>
            <a:endParaRPr lang="en-US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27201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18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339717"/>
            <a:ext cx="11353800" cy="2178564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Introdução ao</a:t>
            </a:r>
            <a:br>
              <a:rPr lang="en-US" dirty="0"/>
            </a:br>
            <a:r>
              <a:rPr lang="pt-br" dirty="0"/>
              <a:t>Amazon API Gateway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149187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874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0050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>
                <a:solidFill>
                  <a:srgbClr val="FFFFFF"/>
                </a:solidFill>
              </a:rPr>
              <a:t>Melhores práticas</a:t>
            </a:r>
            <a:r>
              <a:rPr lang="pt-br" sz="3500" dirty="0"/>
              <a:t>: Desenvolver uma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0" y="1528175"/>
            <a:ext cx="11163300" cy="4648788"/>
          </a:xfrm>
        </p:spPr>
        <p:txBody>
          <a:bodyPr rtlCol="0">
            <a:normAutofit/>
          </a:bodyPr>
          <a:lstStyle/>
          <a:p>
            <a:pPr marL="338138" indent="-338138" rtl="0"/>
            <a:r>
              <a:rPr lang="pt-br" sz="2600" dirty="0"/>
              <a:t>Quando as solicitações de </a:t>
            </a:r>
            <a:r>
              <a:rPr lang="pt-br" sz="2600" dirty="0">
                <a:solidFill>
                  <a:srgbClr val="000000"/>
                </a:solidFill>
              </a:rPr>
              <a:t>cliente de API</a:t>
            </a:r>
            <a:r>
              <a:rPr lang="pt-br" sz="2600" dirty="0"/>
              <a:t> forem da mesma região em que a API está implantada, </a:t>
            </a:r>
            <a:r>
              <a:rPr lang="pt-br" sz="2600" dirty="0">
                <a:solidFill>
                  <a:srgbClr val="000000"/>
                </a:solidFill>
              </a:rPr>
              <a:t>escolha</a:t>
            </a:r>
            <a:r>
              <a:rPr lang="pt-br" sz="2600" dirty="0"/>
              <a:t> um tipo de </a:t>
            </a:r>
            <a:r>
              <a:rPr lang="pt-br" sz="2600" dirty="0">
                <a:solidFill>
                  <a:srgbClr val="000000"/>
                </a:solidFill>
              </a:rPr>
              <a:t>endpoint</a:t>
            </a:r>
            <a:r>
              <a:rPr lang="pt-br" sz="2600" dirty="0"/>
              <a:t> </a:t>
            </a:r>
            <a:r>
              <a:rPr lang="pt-br" sz="2600" dirty="0">
                <a:solidFill>
                  <a:srgbClr val="000000"/>
                </a:solidFill>
              </a:rPr>
              <a:t>de</a:t>
            </a:r>
            <a:r>
              <a:rPr lang="pt-br" sz="2600" dirty="0"/>
              <a:t> API regional.</a:t>
            </a:r>
          </a:p>
          <a:p>
            <a:pPr marL="0" indent="0" rtl="0">
              <a:buNone/>
            </a:pPr>
            <a:endParaRPr lang="en-US" sz="2600" dirty="0"/>
          </a:p>
          <a:p>
            <a:pPr rtl="0"/>
            <a:r>
              <a:rPr lang="pt-br" sz="2600" dirty="0"/>
              <a:t> Teste invocar a API antes de implantá-la.</a:t>
            </a:r>
          </a:p>
          <a:p>
            <a:pPr marL="0" indent="0" rtl="0">
              <a:buNone/>
            </a:pPr>
            <a:endParaRPr lang="en-US" sz="2600" dirty="0"/>
          </a:p>
          <a:p>
            <a:pPr marL="342900" indent="-342900" rtl="0"/>
            <a:r>
              <a:rPr lang="pt-br" sz="2600" dirty="0"/>
              <a:t>Use o código de erro HTTP 500 para </a:t>
            </a:r>
            <a:r>
              <a:rPr lang="pt-br" sz="2600" dirty="0">
                <a:solidFill>
                  <a:srgbClr val="000000"/>
                </a:solidFill>
              </a:rPr>
              <a:t>tratamento de erros.</a:t>
            </a:r>
            <a:endParaRPr lang="en-US" sz="2600" dirty="0">
              <a:solidFill>
                <a:srgbClr val="000000"/>
              </a:solidFill>
              <a:latin typeface="Amazon Ember Light" panose="020B0403020204020204"/>
            </a:endParaRPr>
          </a:p>
          <a:p>
            <a:pPr marL="0" indent="0" rtl="0">
              <a:buNone/>
            </a:pPr>
            <a:endParaRPr lang="en-US" sz="2600" dirty="0"/>
          </a:p>
          <a:p>
            <a:pPr marL="338138" indent="-338138" rtl="0"/>
            <a:r>
              <a:rPr lang="pt-br" sz="2600" dirty="0"/>
              <a:t>Armazene em cache </a:t>
            </a:r>
            <a:r>
              <a:rPr lang="pt-br" sz="2600" dirty="0">
                <a:solidFill>
                  <a:srgbClr val="000000"/>
                </a:solidFill>
              </a:rPr>
              <a:t>apenas métodos</a:t>
            </a:r>
            <a:r>
              <a:rPr lang="pt-br" sz="2600" dirty="0"/>
              <a:t> </a:t>
            </a:r>
            <a:r>
              <a:rPr lang="pt-br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GET</a:t>
            </a:r>
            <a:r>
              <a:rPr lang="pt-br" sz="26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589628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54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979165"/>
            <a:ext cx="11353800" cy="2899668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Introdução ao modelo de aplicação sem servidor da 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099" y="6356350"/>
            <a:ext cx="5028111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029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13" y="1818677"/>
            <a:ext cx="3323510" cy="3935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AWS SAM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38138" indent="-338138" rtl="0"/>
            <a:r>
              <a:rPr lang="pt-br" dirty="0"/>
              <a:t>Modelo de implantação orientado por modelo para definir </a:t>
            </a:r>
            <a:r>
              <a:rPr lang="pt-br" dirty="0">
                <a:solidFill>
                  <a:srgbClr val="000000"/>
                </a:solidFill>
              </a:rPr>
              <a:t>aplicações</a:t>
            </a:r>
            <a:r>
              <a:rPr lang="pt-br" dirty="0"/>
              <a:t> sem servidor</a:t>
            </a:r>
            <a:endParaRPr lang="en-US" dirty="0"/>
          </a:p>
          <a:p>
            <a:pPr marL="0" indent="0" rtl="0">
              <a:buNone/>
            </a:pPr>
            <a:endParaRPr lang="en-US" dirty="0"/>
          </a:p>
          <a:p>
            <a:pPr marL="338138" indent="-338138" rtl="0"/>
            <a:r>
              <a:rPr lang="pt-br" dirty="0"/>
              <a:t>Disponível sob licença do Apache 2.0</a:t>
            </a:r>
          </a:p>
          <a:p>
            <a:pPr marL="0" indent="0" rtl="0">
              <a:buNone/>
            </a:pPr>
            <a:endParaRPr lang="en-US" dirty="0"/>
          </a:p>
          <a:p>
            <a:pPr marL="338138" indent="-338138" rtl="0"/>
            <a:r>
              <a:rPr lang="pt-br" dirty="0"/>
              <a:t>Suporta: </a:t>
            </a:r>
          </a:p>
          <a:p>
            <a:pPr marL="801688" lvl="1" indent="-344488" rtl="0"/>
            <a:r>
              <a:rPr lang="pt-br" dirty="0">
                <a:solidFill>
                  <a:srgbClr val="000000"/>
                </a:solidFill>
              </a:rPr>
              <a:t>APIs</a:t>
            </a:r>
            <a:endParaRPr lang="en-US" dirty="0">
              <a:solidFill>
                <a:srgbClr val="000000"/>
              </a:solidFill>
              <a:latin typeface="Amazon Ember Light" panose="020B0403020204020204"/>
            </a:endParaRPr>
          </a:p>
          <a:p>
            <a:pPr marL="801688" lvl="1" indent="-344488" rtl="0"/>
            <a:r>
              <a:rPr lang="pt-br" dirty="0"/>
              <a:t>Tabelas do Amazon DynamoDB </a:t>
            </a:r>
          </a:p>
          <a:p>
            <a:pPr marL="801688" lvl="1" indent="-344488" rtl="0"/>
            <a:r>
              <a:rPr lang="pt-br" dirty="0"/>
              <a:t>Funções do AWS Lambda</a:t>
            </a:r>
          </a:p>
          <a:p>
            <a:pPr marL="801688" lvl="1" indent="-344488" rtl="0"/>
            <a:r>
              <a:rPr lang="pt-br" dirty="0"/>
              <a:t>Recursos do Amazon API Gateway</a:t>
            </a:r>
          </a:p>
          <a:p>
            <a:pPr marL="801688" lvl="1" indent="-344488" rtl="0"/>
            <a:r>
              <a:rPr lang="pt-br" dirty="0"/>
              <a:t>Qualquer recurso </a:t>
            </a:r>
            <a:r>
              <a:rPr lang="pt-br" dirty="0">
                <a:solidFill>
                  <a:srgbClr val="000000"/>
                </a:solidFill>
              </a:rPr>
              <a:t>compatível</a:t>
            </a:r>
            <a:r>
              <a:rPr lang="pt-br" dirty="0"/>
              <a:t> com o AWS </a:t>
            </a:r>
            <a:r>
              <a:rPr lang="pt-br" dirty="0">
                <a:solidFill>
                  <a:srgbClr val="000000"/>
                </a:solidFill>
              </a:rPr>
              <a:t>CloudFormation</a:t>
            </a:r>
            <a:endParaRPr lang="en-US" dirty="0">
              <a:solidFill>
                <a:srgbClr val="000000"/>
              </a:solidFill>
              <a:latin typeface="Amazon Ember Light" panose="020B0403020204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58397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93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74" y="341419"/>
            <a:ext cx="9034272" cy="521531"/>
          </a:xfrm>
        </p:spPr>
        <p:txBody>
          <a:bodyPr rtlCol="0"/>
          <a:lstStyle/>
          <a:p>
            <a:pPr rtl="0"/>
            <a:r>
              <a:rPr lang="pt-br" sz="3500" dirty="0"/>
              <a:t>Modelo</a:t>
            </a:r>
            <a:r>
              <a:rPr lang="pt-br" sz="3500" dirty="0">
                <a:solidFill>
                  <a:srgbClr val="FFFFFF"/>
                </a:solidFill>
              </a:rPr>
              <a:t> do AWS SAM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1326656"/>
            <a:ext cx="11398657" cy="5029694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436268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94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02" y="327771"/>
            <a:ext cx="9034272" cy="521531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sz="35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Demonstração do produto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t="11148" r="945" b="13034"/>
          <a:stretch/>
        </p:blipFill>
        <p:spPr>
          <a:xfrm>
            <a:off x="2182759" y="1280160"/>
            <a:ext cx="7224668" cy="48782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7341" y="1940012"/>
            <a:ext cx="6067167" cy="289639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rtl="0">
              <a:buClr>
                <a:srgbClr val="F18619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rtl="0">
              <a:buClr>
                <a:srgbClr val="F18619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 rtl="0">
              <a:buClr>
                <a:srgbClr val="F18619"/>
              </a:buClr>
              <a:buFont typeface="Wingdings" panose="05000000000000000000" pitchFamily="2" charset="2"/>
              <a:buChar char="ü"/>
            </a:pPr>
            <a:r>
              <a:rPr lang="pt-br" sz="3200" b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Demonstração: AWS </a:t>
            </a:r>
            <a:r>
              <a:rPr lang="pt-br" sz="3200" b="1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</a:t>
            </a:r>
            <a:endParaRPr lang="en-US" sz="3200" b="1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08685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6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60" y="3009034"/>
            <a:ext cx="11353800" cy="83993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Cenário do curso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897483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792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16" y="94027"/>
            <a:ext cx="5388142" cy="1016315"/>
          </a:xfrm>
        </p:spPr>
        <p:txBody>
          <a:bodyPr rtlCol="0"/>
          <a:lstStyle/>
          <a:p>
            <a:pPr rtl="0"/>
            <a:r>
              <a:rPr lang="pt-br" sz="3500" dirty="0"/>
              <a:t>Cenário: desenvolver uma </a:t>
            </a:r>
            <a:r>
              <a:rPr lang="pt-br" sz="3500" dirty="0">
                <a:solidFill>
                  <a:srgbClr val="FFFFFF"/>
                </a:solidFill>
              </a:rPr>
              <a:t>aplicação</a:t>
            </a:r>
            <a:r>
              <a:rPr lang="pt-br" sz="3500" dirty="0"/>
              <a:t>de ponta a ponta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696597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72111" y="2365743"/>
            <a:ext cx="1683329" cy="425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Chamadas de API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08" y="1497802"/>
            <a:ext cx="781464" cy="781464"/>
          </a:xfrm>
          <a:prstGeom prst="rect">
            <a:avLst/>
          </a:prstGeom>
        </p:spPr>
      </p:pic>
      <p:sp>
        <p:nvSpPr>
          <p:cNvPr id="41" name="Slide Number Placeholder 3"/>
          <p:cNvSpPr txBox="1">
            <a:spLocks/>
          </p:cNvSpPr>
          <p:nvPr/>
        </p:nvSpPr>
        <p:spPr>
          <a:xfrm>
            <a:off x="9029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FC43BFD-8FF7-A343-A8A6-E2338FCE8046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42" name="Elbow Connector 41"/>
          <p:cNvCxnSpPr>
            <a:endCxn id="58" idx="2"/>
          </p:cNvCxnSpPr>
          <p:nvPr/>
        </p:nvCxnSpPr>
        <p:spPr>
          <a:xfrm flipV="1">
            <a:off x="9008011" y="4712191"/>
            <a:ext cx="1393290" cy="952762"/>
          </a:xfrm>
          <a:prstGeom prst="bentConnector2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69" idx="1"/>
          </p:cNvCxnSpPr>
          <p:nvPr/>
        </p:nvCxnSpPr>
        <p:spPr>
          <a:xfrm>
            <a:off x="9010448" y="3305388"/>
            <a:ext cx="1047952" cy="459420"/>
          </a:xfrm>
          <a:prstGeom prst="bentConnector3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43933" y="2445992"/>
            <a:ext cx="1494808" cy="4640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Lista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59321" y="3663228"/>
            <a:ext cx="1664032" cy="423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CreateUpdate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05895" y="4954097"/>
            <a:ext cx="1370884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Search (pesquisar)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05895" y="6182964"/>
            <a:ext cx="1370884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Delete (excluir)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320205" y="4155555"/>
            <a:ext cx="2162191" cy="5566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DynamoDB</a:t>
            </a:r>
            <a:b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tabela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713873" y="3193308"/>
            <a:ext cx="948594" cy="1286036"/>
            <a:chOff x="2235622" y="3380361"/>
            <a:chExt cx="948594" cy="1286036"/>
          </a:xfrm>
        </p:grpSpPr>
        <p:sp>
          <p:nvSpPr>
            <p:cNvPr id="60" name="TextBox 59"/>
            <p:cNvSpPr txBox="1"/>
            <p:nvPr/>
          </p:nvSpPr>
          <p:spPr>
            <a:xfrm>
              <a:off x="2235622" y="4345216"/>
              <a:ext cx="948594" cy="321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pt-br" sz="2000" dirty="0">
                  <a:solidFill>
                    <a:srgbClr val="000000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Usuário</a:t>
              </a:r>
              <a:endParaRPr lang="en-US" dirty="0">
                <a:solidFill>
                  <a:srgbClr val="000000"/>
                </a:solidFill>
                <a:latin typeface="Amazon Ember Light" panose="020B0403020204020204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61" name="Graphic 39">
              <a:extLst>
                <a:ext uri="{FF2B5EF4-FFF2-40B4-BE49-F238E27FC236}">
                  <a16:creationId xmlns:a16="http://schemas.microsoft.com/office/drawing/2014/main" id="{6FA71975-EA2D-784E-8A28-738A1732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719" y="3380361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5258796" y="3215616"/>
            <a:ext cx="1370884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Hospedagem de websites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58795" y="5251505"/>
            <a:ext cx="1370884" cy="6430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Hospedagem de Mp3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E40BFA2-709E-0949-81CE-DFF45EA0B15A}"/>
              </a:ext>
            </a:extLst>
          </p:cNvPr>
          <p:cNvGrpSpPr/>
          <p:nvPr/>
        </p:nvGrpSpPr>
        <p:grpSpPr>
          <a:xfrm>
            <a:off x="1784931" y="3016998"/>
            <a:ext cx="3490961" cy="2035889"/>
            <a:chOff x="2674471" y="1567527"/>
            <a:chExt cx="1488359" cy="331243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EAB45C0-979B-2645-A344-2CE205A1F30E}"/>
                </a:ext>
              </a:extLst>
            </p:cNvPr>
            <p:cNvSpPr/>
            <p:nvPr/>
          </p:nvSpPr>
          <p:spPr>
            <a:xfrm rot="10800000">
              <a:off x="3247467" y="1567527"/>
              <a:ext cx="915363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arrow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60EF707-54FE-7940-AB34-F7E5C17573FF}"/>
                </a:ext>
              </a:extLst>
            </p:cNvPr>
            <p:cNvCxnSpPr>
              <a:cxnSpLocks/>
            </p:cNvCxnSpPr>
            <p:nvPr/>
          </p:nvCxnSpPr>
          <p:spPr>
            <a:xfrm>
              <a:off x="2674471" y="1711572"/>
              <a:ext cx="573077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886" y="2331198"/>
            <a:ext cx="685800" cy="685800"/>
          </a:xfrm>
          <a:prstGeom prst="rect">
            <a:avLst/>
          </a:prstGeom>
        </p:spPr>
      </p:pic>
      <p:pic>
        <p:nvPicPr>
          <p:cNvPr id="68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337" y="4479344"/>
            <a:ext cx="685800" cy="685800"/>
          </a:xfrm>
          <a:prstGeom prst="rect">
            <a:avLst/>
          </a:prstGeom>
        </p:spPr>
      </p:pic>
      <p:pic>
        <p:nvPicPr>
          <p:cNvPr id="69" name="Graphic 45">
            <a:extLst>
              <a:ext uri="{FF2B5EF4-FFF2-40B4-BE49-F238E27FC236}">
                <a16:creationId xmlns:a16="http://schemas.microsoft.com/office/drawing/2014/main" id="{E41541BE-4727-8841-BF0A-E7C98FCD8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3421908"/>
            <a:ext cx="685800" cy="685800"/>
          </a:xfrm>
          <a:prstGeom prst="rect">
            <a:avLst/>
          </a:prstGeom>
        </p:spPr>
      </p:pic>
      <p:pic>
        <p:nvPicPr>
          <p:cNvPr id="7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437" y="1758668"/>
            <a:ext cx="685800" cy="685800"/>
          </a:xfrm>
          <a:prstGeom prst="rect">
            <a:avLst/>
          </a:prstGeom>
        </p:spPr>
      </p:pic>
      <p:pic>
        <p:nvPicPr>
          <p:cNvPr id="71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437" y="2978949"/>
            <a:ext cx="685800" cy="685800"/>
          </a:xfrm>
          <a:prstGeom prst="rect">
            <a:avLst/>
          </a:prstGeom>
        </p:spPr>
      </p:pic>
      <p:pic>
        <p:nvPicPr>
          <p:cNvPr id="72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437" y="4262600"/>
            <a:ext cx="685800" cy="685800"/>
          </a:xfrm>
          <a:prstGeom prst="rect">
            <a:avLst/>
          </a:prstGeom>
        </p:spPr>
      </p:pic>
      <p:pic>
        <p:nvPicPr>
          <p:cNvPr id="73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437" y="5482881"/>
            <a:ext cx="685800" cy="685800"/>
          </a:xfrm>
          <a:prstGeom prst="rect">
            <a:avLst/>
          </a:prstGeom>
        </p:spPr>
      </p:pic>
      <p:cxnSp>
        <p:nvCxnSpPr>
          <p:cNvPr id="74" name="Elbow Connector 73"/>
          <p:cNvCxnSpPr>
            <a:stCxn id="72" idx="3"/>
          </p:cNvCxnSpPr>
          <p:nvPr/>
        </p:nvCxnSpPr>
        <p:spPr>
          <a:xfrm flipV="1">
            <a:off x="9034237" y="3902329"/>
            <a:ext cx="1024163" cy="703171"/>
          </a:xfrm>
          <a:prstGeom prst="bentConnector3">
            <a:avLst>
              <a:gd name="adj1" fmla="val 49070"/>
            </a:avLst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70" idx="3"/>
            <a:endCxn id="69" idx="0"/>
          </p:cNvCxnSpPr>
          <p:nvPr/>
        </p:nvCxnSpPr>
        <p:spPr>
          <a:xfrm>
            <a:off x="9034237" y="2101568"/>
            <a:ext cx="1367063" cy="1320340"/>
          </a:xfrm>
          <a:prstGeom prst="bentConnector2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340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918" y="140223"/>
            <a:ext cx="7466341" cy="923923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Cenário: desenvolver uma </a:t>
            </a:r>
            <a:r>
              <a:rPr lang="pt-br" sz="3500" dirty="0">
                <a:solidFill>
                  <a:srgbClr val="FFFFFF"/>
                </a:solidFill>
              </a:rPr>
              <a:t>aplicação</a:t>
            </a:r>
            <a:r>
              <a:rPr lang="pt-br" sz="3500" dirty="0"/>
              <a:t>de ponta a ponta</a:t>
            </a:r>
            <a:endParaRPr lang="en-US" sz="3500" dirty="0">
              <a:solidFill>
                <a:srgbClr val="FFFFFF"/>
              </a:solidFill>
              <a:latin typeface="Amazon Ember Light" panose="020B0403020204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448573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995238" y="1792187"/>
            <a:ext cx="2036828" cy="425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Chamadas de API</a:t>
            </a:r>
          </a:p>
        </p:txBody>
      </p:sp>
      <p:cxnSp>
        <p:nvCxnSpPr>
          <p:cNvPr id="74" name="Elbow Connector 73"/>
          <p:cNvCxnSpPr>
            <a:endCxn id="88" idx="1"/>
          </p:cNvCxnSpPr>
          <p:nvPr/>
        </p:nvCxnSpPr>
        <p:spPr>
          <a:xfrm flipV="1">
            <a:off x="5363779" y="2108981"/>
            <a:ext cx="1357274" cy="1322544"/>
          </a:xfrm>
          <a:prstGeom prst="bentConnector3">
            <a:avLst>
              <a:gd name="adj1" fmla="val -315"/>
            </a:avLst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6721053" y="1773327"/>
            <a:ext cx="943622" cy="671308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/notes</a:t>
            </a:r>
          </a:p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pt-br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GET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6722861" y="4264181"/>
            <a:ext cx="1000732" cy="6962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/search</a:t>
            </a:r>
          </a:p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pt-br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GET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717979" y="5462454"/>
            <a:ext cx="1038900" cy="718171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/>
            <a:r>
              <a:rPr lang="pt-br">
                <a:solidFill>
                  <a:schemeClr val="accent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/{id}</a:t>
            </a:r>
          </a:p>
          <a:p>
            <a:pPr algn="ctr" rtl="0"/>
            <a:r>
              <a:rPr lang="pt-br">
                <a:solidFill>
                  <a:schemeClr val="accent1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pt-br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DELETE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6722457" y="3006890"/>
            <a:ext cx="987932" cy="70206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/notes</a:t>
            </a:r>
          </a:p>
          <a:p>
            <a:pPr algn="ctr" rtl="0"/>
            <a:r>
              <a:rPr lang="pt-br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  <a:r>
              <a:rPr lang="pt-br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POST</a:t>
            </a:r>
          </a:p>
        </p:txBody>
      </p:sp>
      <p:cxnSp>
        <p:nvCxnSpPr>
          <p:cNvPr id="80" name="Elbow Connector 79"/>
          <p:cNvCxnSpPr>
            <a:stCxn id="86" idx="1"/>
            <a:endCxn id="134" idx="3"/>
          </p:cNvCxnSpPr>
          <p:nvPr/>
        </p:nvCxnSpPr>
        <p:spPr>
          <a:xfrm rot="10800000">
            <a:off x="5582085" y="3788731"/>
            <a:ext cx="1140776" cy="823550"/>
          </a:xfrm>
          <a:prstGeom prst="bentConnector3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84" idx="1"/>
            <a:endCxn id="135" idx="2"/>
          </p:cNvCxnSpPr>
          <p:nvPr/>
        </p:nvCxnSpPr>
        <p:spPr>
          <a:xfrm rot="10800000">
            <a:off x="5224879" y="4813580"/>
            <a:ext cx="1493100" cy="1007960"/>
          </a:xfrm>
          <a:prstGeom prst="bentConnector2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807404" y="2108981"/>
            <a:ext cx="35921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7821808" y="3357924"/>
            <a:ext cx="35921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817792" y="4612281"/>
            <a:ext cx="35921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852280" y="5821539"/>
            <a:ext cx="35921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/>
          <p:nvPr/>
        </p:nvCxnSpPr>
        <p:spPr>
          <a:xfrm flipV="1">
            <a:off x="9008011" y="4712191"/>
            <a:ext cx="1393290" cy="952762"/>
          </a:xfrm>
          <a:prstGeom prst="bentConnector2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endCxn id="126" idx="1"/>
          </p:cNvCxnSpPr>
          <p:nvPr/>
        </p:nvCxnSpPr>
        <p:spPr>
          <a:xfrm>
            <a:off x="9010448" y="3305388"/>
            <a:ext cx="1047952" cy="483343"/>
          </a:xfrm>
          <a:prstGeom prst="bentConnector3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943933" y="2445992"/>
            <a:ext cx="1494808" cy="4640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Lista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859321" y="3663228"/>
            <a:ext cx="1664032" cy="423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CreateUpdate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005895" y="4954097"/>
            <a:ext cx="1370884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Search (pesquisar)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05895" y="6182964"/>
            <a:ext cx="1370884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Delete (excluir)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713873" y="3193308"/>
            <a:ext cx="948594" cy="1286036"/>
            <a:chOff x="2235622" y="3380361"/>
            <a:chExt cx="948594" cy="1286036"/>
          </a:xfrm>
        </p:grpSpPr>
        <p:sp>
          <p:nvSpPr>
            <p:cNvPr id="117" name="TextBox 116"/>
            <p:cNvSpPr txBox="1"/>
            <p:nvPr/>
          </p:nvSpPr>
          <p:spPr>
            <a:xfrm>
              <a:off x="2235622" y="4345216"/>
              <a:ext cx="948594" cy="3211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pt-br" sz="1900">
                  <a:solidFill>
                    <a:srgbClr val="000000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Usuário</a:t>
              </a:r>
              <a:endParaRPr lang="en-US" sz="1900" dirty="0">
                <a:solidFill>
                  <a:srgbClr val="000000"/>
                </a:solidFill>
                <a:latin typeface="Amazon Ember Light" panose="020B0403020204020204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118" name="Graphic 39">
              <a:extLst>
                <a:ext uri="{FF2B5EF4-FFF2-40B4-BE49-F238E27FC236}">
                  <a16:creationId xmlns:a16="http://schemas.microsoft.com/office/drawing/2014/main" id="{6FA71975-EA2D-784E-8A28-738A1732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2719" y="3380361"/>
              <a:ext cx="914400" cy="914400"/>
            </a:xfrm>
            <a:prstGeom prst="rect">
              <a:avLst/>
            </a:prstGeom>
          </p:spPr>
        </p:pic>
      </p:grpSp>
      <p:sp>
        <p:nvSpPr>
          <p:cNvPr id="119" name="TextBox 118"/>
          <p:cNvSpPr txBox="1"/>
          <p:nvPr/>
        </p:nvSpPr>
        <p:spPr>
          <a:xfrm>
            <a:off x="2911081" y="3330410"/>
            <a:ext cx="1507972" cy="422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Hospedagem de websites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11080" y="5366299"/>
            <a:ext cx="1507972" cy="6430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Hospedagem de Mp3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E40BFA2-709E-0949-81CE-DFF45EA0B15A}"/>
              </a:ext>
            </a:extLst>
          </p:cNvPr>
          <p:cNvGrpSpPr/>
          <p:nvPr/>
        </p:nvGrpSpPr>
        <p:grpSpPr>
          <a:xfrm>
            <a:off x="1784932" y="3016998"/>
            <a:ext cx="1351405" cy="2035889"/>
            <a:chOff x="2674471" y="1567527"/>
            <a:chExt cx="1488359" cy="331243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4EAB45C0-979B-2645-A344-2CE205A1F30E}"/>
                </a:ext>
              </a:extLst>
            </p:cNvPr>
            <p:cNvSpPr/>
            <p:nvPr/>
          </p:nvSpPr>
          <p:spPr>
            <a:xfrm rot="10800000">
              <a:off x="3247467" y="1567527"/>
              <a:ext cx="915363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arrow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60EF707-54FE-7940-AB34-F7E5C17573FF}"/>
                </a:ext>
              </a:extLst>
            </p:cNvPr>
            <p:cNvCxnSpPr>
              <a:cxnSpLocks/>
            </p:cNvCxnSpPr>
            <p:nvPr/>
          </p:nvCxnSpPr>
          <p:spPr>
            <a:xfrm>
              <a:off x="2674471" y="1711572"/>
              <a:ext cx="573077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715" y="2445992"/>
            <a:ext cx="685800" cy="685800"/>
          </a:xfrm>
          <a:prstGeom prst="rect">
            <a:avLst/>
          </a:prstGeom>
        </p:spPr>
      </p:pic>
      <p:pic>
        <p:nvPicPr>
          <p:cNvPr id="125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66" y="4594138"/>
            <a:ext cx="685800" cy="685800"/>
          </a:xfrm>
          <a:prstGeom prst="rect">
            <a:avLst/>
          </a:prstGeom>
        </p:spPr>
      </p:pic>
      <p:pic>
        <p:nvPicPr>
          <p:cNvPr id="126" name="Graphic 45">
            <a:extLst>
              <a:ext uri="{FF2B5EF4-FFF2-40B4-BE49-F238E27FC236}">
                <a16:creationId xmlns:a16="http://schemas.microsoft.com/office/drawing/2014/main" id="{E41541BE-4727-8841-BF0A-E7C98FCD8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3445831"/>
            <a:ext cx="685800" cy="685800"/>
          </a:xfrm>
          <a:prstGeom prst="rect">
            <a:avLst/>
          </a:prstGeom>
        </p:spPr>
      </p:pic>
      <p:pic>
        <p:nvPicPr>
          <p:cNvPr id="127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437" y="1758668"/>
            <a:ext cx="685800" cy="685800"/>
          </a:xfrm>
          <a:prstGeom prst="rect">
            <a:avLst/>
          </a:prstGeom>
        </p:spPr>
      </p:pic>
      <p:pic>
        <p:nvPicPr>
          <p:cNvPr id="128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437" y="2978949"/>
            <a:ext cx="685800" cy="685800"/>
          </a:xfrm>
          <a:prstGeom prst="rect">
            <a:avLst/>
          </a:prstGeom>
        </p:spPr>
      </p:pic>
      <p:pic>
        <p:nvPicPr>
          <p:cNvPr id="129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437" y="4262600"/>
            <a:ext cx="685800" cy="685800"/>
          </a:xfrm>
          <a:prstGeom prst="rect">
            <a:avLst/>
          </a:prstGeom>
        </p:spPr>
      </p:pic>
      <p:pic>
        <p:nvPicPr>
          <p:cNvPr id="13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437" y="5482881"/>
            <a:ext cx="685800" cy="685800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129" idx="3"/>
          </p:cNvCxnSpPr>
          <p:nvPr/>
        </p:nvCxnSpPr>
        <p:spPr>
          <a:xfrm flipV="1">
            <a:off x="9034237" y="3902329"/>
            <a:ext cx="1024163" cy="703171"/>
          </a:xfrm>
          <a:prstGeom prst="bentConnector3">
            <a:avLst>
              <a:gd name="adj1" fmla="val 49070"/>
            </a:avLst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127" idx="3"/>
            <a:endCxn id="126" idx="0"/>
          </p:cNvCxnSpPr>
          <p:nvPr/>
        </p:nvCxnSpPr>
        <p:spPr>
          <a:xfrm>
            <a:off x="9034237" y="2101568"/>
            <a:ext cx="1367063" cy="1344263"/>
          </a:xfrm>
          <a:prstGeom prst="bentConnector2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9320205" y="4155555"/>
            <a:ext cx="2162191" cy="5566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19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DynamoDB</a:t>
            </a:r>
            <a:br>
              <a:rPr lang="en-US" sz="19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19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tabela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431525"/>
            <a:ext cx="714412" cy="714412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503401" y="4228805"/>
            <a:ext cx="144295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900" dirty="0"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cxnSp>
        <p:nvCxnSpPr>
          <p:cNvPr id="136" name="Elbow Connector 135"/>
          <p:cNvCxnSpPr>
            <a:stCxn id="82" idx="1"/>
            <a:endCxn id="134" idx="3"/>
          </p:cNvCxnSpPr>
          <p:nvPr/>
        </p:nvCxnSpPr>
        <p:spPr>
          <a:xfrm rot="10800000" flipV="1">
            <a:off x="5582085" y="3357925"/>
            <a:ext cx="1140372" cy="430806"/>
          </a:xfrm>
          <a:prstGeom prst="bentConnector3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118" idx="0"/>
          </p:cNvCxnSpPr>
          <p:nvPr/>
        </p:nvCxnSpPr>
        <p:spPr>
          <a:xfrm rot="16200000" flipH="1">
            <a:off x="2977455" y="1404022"/>
            <a:ext cx="238217" cy="3816789"/>
          </a:xfrm>
          <a:prstGeom prst="bentConnector4">
            <a:avLst>
              <a:gd name="adj1" fmla="val -455520"/>
              <a:gd name="adj2" fmla="val 99962"/>
            </a:avLst>
          </a:prstGeom>
          <a:ln w="12700">
            <a:solidFill>
              <a:schemeClr val="tx1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739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890" y="2967038"/>
            <a:ext cx="4393532" cy="923923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Resumo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367925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097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3058" y="365125"/>
            <a:ext cx="5323974" cy="474119"/>
          </a:xfrm>
        </p:spPr>
        <p:txBody>
          <a:bodyPr rtlCol="0"/>
          <a:lstStyle/>
          <a:p>
            <a:pPr rtl="0"/>
            <a:r>
              <a:rPr lang="pt-br" sz="3500" dirty="0"/>
              <a:t>Teste de conhecimento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94897" y="1835642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 API Gateway permite que os desenvolvedores criem, publiquem, mantenham, monitorem e protejam </a:t>
            </a:r>
            <a:r>
              <a:rPr lang="pt-br" sz="145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APIs</a:t>
            </a: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endParaRPr lang="en-US" sz="1450" dirty="0">
              <a:solidFill>
                <a:srgbClr val="FF0000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854317" y="1835642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Você pode limitar e controlar o uso da API usando apenas uma taxa de controle de utilização.</a:t>
            </a:r>
          </a:p>
        </p:txBody>
      </p:sp>
      <p:sp>
        <p:nvSpPr>
          <p:cNvPr id="8" name="Freeform 7"/>
          <p:cNvSpPr/>
          <p:nvPr/>
        </p:nvSpPr>
        <p:spPr>
          <a:xfrm>
            <a:off x="7213737" y="1835642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 número máximo de solicitações simultâneas que o API Gateway pode atender a qualquer momento é de 10.000 </a:t>
            </a:r>
            <a:r>
              <a:rPr lang="pt-br" sz="145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solicitações.</a:t>
            </a:r>
            <a:endParaRPr lang="en-US" sz="145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4897" y="4075541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Você pode proteger o acesso às suas </a:t>
            </a:r>
            <a:r>
              <a:rPr lang="pt-br" sz="145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APIs</a:t>
            </a:r>
            <a:r>
              <a:rPr lang="pt-br" sz="145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criando uma </a:t>
            </a:r>
            <a:r>
              <a:rPr lang="pt-br" sz="145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política</a:t>
            </a:r>
            <a:r>
              <a:rPr lang="pt-br" sz="145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de </a:t>
            </a:r>
            <a:r>
              <a:rPr lang="pt-br" sz="145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recursos</a:t>
            </a:r>
            <a:r>
              <a:rPr lang="pt-br" sz="145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sp>
        <p:nvSpPr>
          <p:cNvPr id="10" name="Freeform 9"/>
          <p:cNvSpPr/>
          <p:nvPr/>
        </p:nvSpPr>
        <p:spPr>
          <a:xfrm>
            <a:off x="3854317" y="4075541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Você pode proteger o acesso às suas </a:t>
            </a:r>
            <a:r>
              <a:rPr lang="pt-br" sz="145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APIs</a:t>
            </a: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criando um endpoint de API privado que pode ser acessado somente por um cliente de VPC.</a:t>
            </a:r>
          </a:p>
        </p:txBody>
      </p:sp>
      <p:sp>
        <p:nvSpPr>
          <p:cNvPr id="11" name="Freeform 10"/>
          <p:cNvSpPr/>
          <p:nvPr/>
        </p:nvSpPr>
        <p:spPr>
          <a:xfrm>
            <a:off x="7213737" y="4075541"/>
            <a:ext cx="3021127" cy="2164837"/>
          </a:xfrm>
          <a:custGeom>
            <a:avLst/>
            <a:gdLst>
              <a:gd name="connsiteX0" fmla="*/ 0 w 2399890"/>
              <a:gd name="connsiteY0" fmla="*/ 0 h 1439934"/>
              <a:gd name="connsiteX1" fmla="*/ 2399890 w 2399890"/>
              <a:gd name="connsiteY1" fmla="*/ 0 h 1439934"/>
              <a:gd name="connsiteX2" fmla="*/ 2399890 w 2399890"/>
              <a:gd name="connsiteY2" fmla="*/ 1439934 h 1439934"/>
              <a:gd name="connsiteX3" fmla="*/ 0 w 2399890"/>
              <a:gd name="connsiteY3" fmla="*/ 1439934 h 1439934"/>
              <a:gd name="connsiteX4" fmla="*/ 0 w 2399890"/>
              <a:gd name="connsiteY4" fmla="*/ 0 h 143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9890" h="1439934">
                <a:moveTo>
                  <a:pt x="0" y="0"/>
                </a:moveTo>
                <a:lnTo>
                  <a:pt x="2399890" y="0"/>
                </a:lnTo>
                <a:lnTo>
                  <a:pt x="2399890" y="1439934"/>
                </a:lnTo>
                <a:lnTo>
                  <a:pt x="0" y="1439934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  <a:prstDash val="solid"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040" tIns="457200" rIns="66040" bIns="66040" numCol="1" spcCol="1270" rtlCol="0" anchor="t" anchorCtr="0">
            <a:noAutofit/>
          </a:bodyPr>
          <a:lstStyle/>
          <a:p>
            <a:pPr defTabSz="770447" rtl="0">
              <a:lnSpc>
                <a:spcPts val="2667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45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Uma função do AWS Lambda pode ser usada como um back-end CRUD, para manipular de forma inteligente um conjunto diversificado de chamadas de API.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4559" y="4038958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 dirty="0">
                <a:solidFill>
                  <a:srgbClr val="0C9B2E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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2996" y="1804227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 dirty="0">
                <a:solidFill>
                  <a:srgbClr val="FF0000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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8427" y="1804227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 dirty="0">
                <a:solidFill>
                  <a:srgbClr val="FF0000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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4863" y="1753082"/>
            <a:ext cx="172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rtl="0">
              <a:buFont typeface="Wingdings" panose="05000000000000000000" pitchFamily="2" charset="2"/>
              <a:buChar char="q"/>
            </a:pPr>
            <a:r>
              <a:rPr lang="pt-br" dirty="0">
                <a:latin typeface="Amazon Ember Light" charset="0"/>
                <a:ea typeface="Amazon Ember Light" charset="0"/>
                <a:cs typeface="Amazon Ember Light" charset="0"/>
              </a:rPr>
              <a:t>Verdadeiro</a:t>
            </a:r>
          </a:p>
          <a:p>
            <a:pPr marL="380990" indent="-380990" rtl="0">
              <a:buFont typeface="Wingdings" panose="05000000000000000000" pitchFamily="2" charset="2"/>
              <a:buChar char="q"/>
            </a:pPr>
            <a:r>
              <a:rPr lang="pt-br" dirty="0">
                <a:latin typeface="Amazon Ember Light" charset="0"/>
                <a:ea typeface="Amazon Ember Light" charset="0"/>
                <a:cs typeface="Amazon Ember Light" charset="0"/>
              </a:rPr>
              <a:t>Falso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2363" y="1804227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 dirty="0">
                <a:solidFill>
                  <a:srgbClr val="0C9B2E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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4446" y="4038958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 dirty="0">
                <a:solidFill>
                  <a:srgbClr val="0C9B2E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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44468" y="4029421"/>
            <a:ext cx="61106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733">
                <a:solidFill>
                  <a:srgbClr val="0C9B2E"/>
                </a:solidFill>
                <a:latin typeface="Amazon Ember Light" charset="0"/>
                <a:ea typeface="Amazon Ember Light" charset="0"/>
                <a:cs typeface="Amazon Ember Light" charset="0"/>
                <a:sym typeface="Wingdings"/>
              </a:rPr>
              <a:t></a:t>
            </a:r>
            <a:endParaRPr lang="en-US" sz="3733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47417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81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O que é o Amazon API Gateway?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36552" y="4214683"/>
            <a:ext cx="144295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51730" y="5040578"/>
            <a:ext cx="190380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sz="1600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sz="160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Funções</a:t>
            </a:r>
            <a:endParaRPr lang="en-US" sz="1600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cxnSp>
        <p:nvCxnSpPr>
          <p:cNvPr id="28" name="Straight Arrow Connector 27"/>
          <p:cNvCxnSpPr>
            <a:stCxn id="64" idx="3"/>
            <a:endCxn id="71" idx="1"/>
          </p:cNvCxnSpPr>
          <p:nvPr/>
        </p:nvCxnSpPr>
        <p:spPr>
          <a:xfrm>
            <a:off x="7004391" y="3739780"/>
            <a:ext cx="100434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49409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cxnSp>
        <p:nvCxnSpPr>
          <p:cNvPr id="36" name="Elbow Connector 35"/>
          <p:cNvCxnSpPr/>
          <p:nvPr/>
        </p:nvCxnSpPr>
        <p:spPr>
          <a:xfrm>
            <a:off x="3020889" y="2555654"/>
            <a:ext cx="1333303" cy="9223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3052928" y="3969615"/>
            <a:ext cx="1325101" cy="12769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9"/>
          <p:cNvCxnSpPr>
            <a:stCxn id="47" idx="3"/>
            <a:endCxn id="64" idx="1"/>
          </p:cNvCxnSpPr>
          <p:nvPr/>
        </p:nvCxnSpPr>
        <p:spPr>
          <a:xfrm>
            <a:off x="5215236" y="3739780"/>
            <a:ext cx="3876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24" y="3382574"/>
            <a:ext cx="714412" cy="714412"/>
          </a:xfrm>
          <a:prstGeom prst="rect">
            <a:avLst/>
          </a:prstGeom>
        </p:spPr>
      </p:pic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1694266" y="1215781"/>
            <a:ext cx="1463122" cy="59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Aplicações móveis</a:t>
            </a:r>
          </a:p>
        </p:txBody>
      </p:sp>
      <p:pic>
        <p:nvPicPr>
          <p:cNvPr id="51" name="Graphic 21">
            <a:extLst>
              <a:ext uri="{FF2B5EF4-FFF2-40B4-BE49-F238E27FC236}">
                <a16:creationId xmlns:a16="http://schemas.microsoft.com/office/drawing/2014/main" id="{CEFD119D-B31D-AD4E-89CE-C02267D21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22" y="1770499"/>
            <a:ext cx="1300211" cy="1300211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816059" y="3321695"/>
            <a:ext cx="1219536" cy="1195527"/>
            <a:chOff x="685317" y="3443418"/>
            <a:chExt cx="1219536" cy="1195527"/>
          </a:xfrm>
        </p:grpSpPr>
        <p:sp>
          <p:nvSpPr>
            <p:cNvPr id="53" name="TextBox 4"/>
            <p:cNvSpPr txBox="1">
              <a:spLocks noChangeArrowheads="1"/>
            </p:cNvSpPr>
            <p:nvPr/>
          </p:nvSpPr>
          <p:spPr bwMode="auto">
            <a:xfrm>
              <a:off x="685317" y="4300391"/>
              <a:ext cx="12195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solidFill>
                    <a:schemeClr val="accent1"/>
                  </a:solidFill>
                  <a:latin typeface="+mj-lt"/>
                  <a:ea typeface="Amazon Ember" panose="020B0603020204020204" pitchFamily="34" charset="0"/>
                  <a:cs typeface="Amazon Ember" panose="020B0603020204020204" pitchFamily="34" charset="0"/>
                </a:rPr>
                <a:t>Sites</a:t>
              </a:r>
            </a:p>
          </p:txBody>
        </p:sp>
        <p:pic>
          <p:nvPicPr>
            <p:cNvPr id="54" name="Graphic 49">
              <a:extLst>
                <a:ext uri="{FF2B5EF4-FFF2-40B4-BE49-F238E27FC236}">
                  <a16:creationId xmlns:a16="http://schemas.microsoft.com/office/drawing/2014/main" id="{43C89C6C-4275-2244-93E6-30D96D2F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281" y="3443418"/>
              <a:ext cx="837608" cy="837608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569106" y="4574052"/>
            <a:ext cx="1713442" cy="1418387"/>
            <a:chOff x="411145" y="4695775"/>
            <a:chExt cx="1713442" cy="1418387"/>
          </a:xfrm>
        </p:grpSpPr>
        <p:sp>
          <p:nvSpPr>
            <p:cNvPr id="56" name="TextBox 4"/>
            <p:cNvSpPr txBox="1">
              <a:spLocks noChangeArrowheads="1"/>
            </p:cNvSpPr>
            <p:nvPr/>
          </p:nvSpPr>
          <p:spPr bwMode="auto">
            <a:xfrm>
              <a:off x="411145" y="5775608"/>
              <a:ext cx="17134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 dirty="0">
                  <a:solidFill>
                    <a:schemeClr val="accent1"/>
                  </a:solidFill>
                  <a:latin typeface="+mj-lt"/>
                  <a:ea typeface="Amazon Ember" panose="020B0603020204020204" pitchFamily="34" charset="0"/>
                  <a:cs typeface="Amazon Ember" panose="020B0603020204020204" pitchFamily="34" charset="0"/>
                </a:rPr>
                <a:t>Serviços de parceiros</a:t>
              </a:r>
            </a:p>
          </p:txBody>
        </p:sp>
        <p:pic>
          <p:nvPicPr>
            <p:cNvPr id="57" name="Graphic 41">
              <a:extLst>
                <a:ext uri="{FF2B5EF4-FFF2-40B4-BE49-F238E27FC236}">
                  <a16:creationId xmlns:a16="http://schemas.microsoft.com/office/drawing/2014/main" id="{1A56C62F-612C-5841-B7E7-B15DA92D0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41467" y="4695775"/>
              <a:ext cx="1052798" cy="1023003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E7F7081-419C-2E4F-A999-2923C4338FC0}"/>
              </a:ext>
            </a:extLst>
          </p:cNvPr>
          <p:cNvSpPr/>
          <p:nvPr/>
        </p:nvSpPr>
        <p:spPr>
          <a:xfrm>
            <a:off x="4057275" y="1479648"/>
            <a:ext cx="6554058" cy="48767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59" name="Graphic 11">
            <a:extLst>
              <a:ext uri="{FF2B5EF4-FFF2-40B4-BE49-F238E27FC236}">
                <a16:creationId xmlns:a16="http://schemas.microsoft.com/office/drawing/2014/main" id="{CE52C9D7-11B0-9E41-AB16-2C9849C3E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275" y="1479648"/>
            <a:ext cx="330200" cy="330200"/>
          </a:xfrm>
          <a:prstGeom prst="rect">
            <a:avLst/>
          </a:prstGeom>
        </p:spPr>
      </p:pic>
      <p:pic>
        <p:nvPicPr>
          <p:cNvPr id="60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681" y="2030263"/>
            <a:ext cx="469900" cy="469900"/>
          </a:xfrm>
          <a:prstGeom prst="rect">
            <a:avLst/>
          </a:prstGeom>
        </p:spPr>
      </p:pic>
      <p:pic>
        <p:nvPicPr>
          <p:cNvPr id="61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681" y="2805558"/>
            <a:ext cx="469900" cy="469900"/>
          </a:xfrm>
          <a:prstGeom prst="rect">
            <a:avLst/>
          </a:prstGeom>
        </p:spPr>
      </p:pic>
      <p:pic>
        <p:nvPicPr>
          <p:cNvPr id="62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681" y="3580853"/>
            <a:ext cx="469900" cy="469900"/>
          </a:xfrm>
          <a:prstGeom prst="rect">
            <a:avLst/>
          </a:prstGeom>
        </p:spPr>
      </p:pic>
      <p:pic>
        <p:nvPicPr>
          <p:cNvPr id="63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681" y="4356149"/>
            <a:ext cx="469900" cy="4699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B1A2878-C5FE-3641-84A1-AF1A9456DE01}"/>
              </a:ext>
            </a:extLst>
          </p:cNvPr>
          <p:cNvSpPr/>
          <p:nvPr/>
        </p:nvSpPr>
        <p:spPr>
          <a:xfrm>
            <a:off x="5602871" y="1845096"/>
            <a:ext cx="1401520" cy="3789367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sz="1200" dirty="0">
              <a:solidFill>
                <a:srgbClr val="5A6B86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1A2878-C5FE-3641-84A1-AF1A9456DE01}"/>
              </a:ext>
            </a:extLst>
          </p:cNvPr>
          <p:cNvSpPr/>
          <p:nvPr/>
        </p:nvSpPr>
        <p:spPr>
          <a:xfrm>
            <a:off x="8008738" y="1845097"/>
            <a:ext cx="2122745" cy="3789366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sz="1200" dirty="0">
              <a:solidFill>
                <a:srgbClr val="5A6B86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934822" y="1990639"/>
            <a:ext cx="2301904" cy="1055724"/>
            <a:chOff x="9188971" y="2393554"/>
            <a:chExt cx="2301904" cy="105572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2DF82FE-B12C-2944-9A6B-C577B61F9A00}"/>
                </a:ext>
              </a:extLst>
            </p:cNvPr>
            <p:cNvSpPr txBox="1"/>
            <p:nvPr/>
          </p:nvSpPr>
          <p:spPr>
            <a:xfrm>
              <a:off x="9188971" y="3110724"/>
              <a:ext cx="2301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DynamoDB</a:t>
              </a:r>
            </a:p>
          </p:txBody>
        </p:sp>
        <p:pic>
          <p:nvPicPr>
            <p:cNvPr id="73" name="Graphic 43">
              <a:extLst>
                <a:ext uri="{FF2B5EF4-FFF2-40B4-BE49-F238E27FC236}">
                  <a16:creationId xmlns:a16="http://schemas.microsoft.com/office/drawing/2014/main" id="{EFCEDACD-5190-384D-953B-DE4FE39A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4323" y="2393554"/>
              <a:ext cx="711200" cy="711200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8071560" y="3161405"/>
            <a:ext cx="2028429" cy="1314445"/>
            <a:chOff x="9310044" y="3610062"/>
            <a:chExt cx="2028429" cy="1314445"/>
          </a:xfrm>
        </p:grpSpPr>
        <p:pic>
          <p:nvPicPr>
            <p:cNvPr id="74" name="Graphic 69">
              <a:extLst>
                <a:ext uri="{FF2B5EF4-FFF2-40B4-BE49-F238E27FC236}">
                  <a16:creationId xmlns:a16="http://schemas.microsoft.com/office/drawing/2014/main" id="{54134B1C-68A0-2F46-9E2C-F7BCA804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84323" y="3610062"/>
              <a:ext cx="711200" cy="7112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A9348E-E3AE-3F48-9EF0-785E5F84BFB5}"/>
                </a:ext>
              </a:extLst>
            </p:cNvPr>
            <p:cNvSpPr txBox="1"/>
            <p:nvPr/>
          </p:nvSpPr>
          <p:spPr>
            <a:xfrm>
              <a:off x="9310044" y="4339732"/>
              <a:ext cx="2028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Simple Storage Service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240069" y="4541663"/>
            <a:ext cx="1691411" cy="1069799"/>
            <a:chOff x="9475563" y="5067248"/>
            <a:chExt cx="1691411" cy="106979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979471A-25E4-894B-8E02-32310EAB6F84}"/>
                </a:ext>
              </a:extLst>
            </p:cNvPr>
            <p:cNvSpPr txBox="1"/>
            <p:nvPr/>
          </p:nvSpPr>
          <p:spPr>
            <a:xfrm>
              <a:off x="9475563" y="5798493"/>
              <a:ext cx="1691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solidFill>
                    <a:srgbClr val="000000"/>
                  </a:solidFill>
                  <a:latin typeface="Amazon Ember" panose="02000000000000000000" pitchFamily="2" charset="0"/>
                  <a:ea typeface="Amazon Ember" panose="02000000000000000000" pitchFamily="2" charset="0"/>
                  <a:cs typeface="Amazon Ember" panose="020B0603020204020204" pitchFamily="34" charset="0"/>
                </a:rPr>
                <a:t>Amazon Kinesis</a:t>
              </a:r>
              <a:endParaRPr lang="en-US" sz="1600" dirty="0">
                <a:latin typeface="Amazon Ember" panose="02000000000000000000" pitchFamily="2" charset="0"/>
                <a:ea typeface="Amazon Ember" panose="02000000000000000000" pitchFamily="2" charset="0"/>
                <a:cs typeface="Amazon Ember" panose="020B0603020204020204" pitchFamily="34" charset="0"/>
              </a:endParaRPr>
            </a:p>
          </p:txBody>
        </p:sp>
        <p:pic>
          <p:nvPicPr>
            <p:cNvPr id="77" name="Graphic 141">
              <a:extLst>
                <a:ext uri="{FF2B5EF4-FFF2-40B4-BE49-F238E27FC236}">
                  <a16:creationId xmlns:a16="http://schemas.microsoft.com/office/drawing/2014/main" id="{D5D8328C-9C97-4B4C-91A4-6B130E69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65668" y="5067248"/>
              <a:ext cx="711200" cy="711200"/>
            </a:xfrm>
            <a:prstGeom prst="rect">
              <a:avLst/>
            </a:prstGeom>
          </p:spPr>
        </p:pic>
      </p:grpSp>
      <p:cxnSp>
        <p:nvCxnSpPr>
          <p:cNvPr id="82" name="Elbow Connector 79"/>
          <p:cNvCxnSpPr/>
          <p:nvPr/>
        </p:nvCxnSpPr>
        <p:spPr>
          <a:xfrm>
            <a:off x="3075933" y="3739780"/>
            <a:ext cx="130209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9647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12" y="2438743"/>
            <a:ext cx="11353800" cy="1980513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Laboratório 4: Desenvolvimento de </a:t>
            </a:r>
            <a:r>
              <a:rPr lang="pt-br" dirty="0">
                <a:solidFill>
                  <a:srgbClr val="FFFFFF"/>
                </a:solidFill>
              </a:rPr>
              <a:t>soluções</a:t>
            </a:r>
            <a:r>
              <a:rPr lang="pt-br" dirty="0"/>
              <a:t> com o AWS Lambda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425855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35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92" y="1396240"/>
            <a:ext cx="1378439" cy="1378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4" y="1823902"/>
            <a:ext cx="1496659" cy="1496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Visão geral do laboratório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273454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9370" y="5342301"/>
            <a:ext cx="124708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Duração</a:t>
            </a:r>
          </a:p>
          <a:p>
            <a:pPr algn="ctr" rtl="0"/>
            <a:r>
              <a:rPr lang="pt-br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45 minutos.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91" y="4982213"/>
            <a:ext cx="1280271" cy="1274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804" y="3184393"/>
            <a:ext cx="1505318" cy="631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numbers.txt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3862" y="4565361"/>
            <a:ext cx="1658769" cy="4314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bucket</a:t>
            </a:r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</a:t>
            </a:r>
          </a:p>
          <a:p>
            <a:pPr algn="ctr" rtl="0"/>
            <a:r>
              <a:rPr lang="pt-br" sz="20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 Amazon S3</a:t>
            </a:r>
            <a:endParaRPr lang="en-US" sz="200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16" name="Elbow Connector 15"/>
          <p:cNvCxnSpPr>
            <a:endCxn id="37" idx="0"/>
          </p:cNvCxnSpPr>
          <p:nvPr/>
        </p:nvCxnSpPr>
        <p:spPr>
          <a:xfrm rot="16200000" flipH="1">
            <a:off x="1562073" y="2852055"/>
            <a:ext cx="1112037" cy="790310"/>
          </a:xfrm>
          <a:prstGeom prst="bentConnector3">
            <a:avLst>
              <a:gd name="adj1" fmla="val 39"/>
            </a:avLst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09418" y="3968269"/>
            <a:ext cx="271957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09418" y="4317083"/>
            <a:ext cx="2683136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82357" y="4141996"/>
            <a:ext cx="205707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8653515" y="2159803"/>
            <a:ext cx="371215" cy="1476014"/>
          </a:xfrm>
          <a:prstGeom prst="bentConnector2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9080496">
            <a:off x="6053619" y="4286660"/>
            <a:ext cx="1375026" cy="1176493"/>
          </a:xfrm>
          <a:prstGeom prst="arc">
            <a:avLst>
              <a:gd name="adj1" fmla="val 18853356"/>
              <a:gd name="adj2" fmla="val 11934036"/>
            </a:avLst>
          </a:prstGeom>
          <a:ln w="12700">
            <a:solidFill>
              <a:schemeClr val="tx1"/>
            </a:solidFill>
            <a:headEnd type="arrow" w="med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2041704" y="2148574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4076314" y="2762737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 flipH="1">
            <a:off x="4076314" y="4934131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6859282" y="5548284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7266793" y="2882184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9329339" y="1677113"/>
            <a:ext cx="500352" cy="4015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rtl="0"/>
            <a:r>
              <a:rPr lang="pt-br" sz="2133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23778" y="5418605"/>
            <a:ext cx="1370884" cy="4314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Processar</a:t>
            </a:r>
            <a:b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Arquivo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51769" y="4466307"/>
            <a:ext cx="1949443" cy="665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Get numbers.txt</a:t>
            </a:r>
            <a:endParaRPr lang="en-US" sz="2000" dirty="0">
              <a:solidFill>
                <a:schemeClr val="accent1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4310" y="3451641"/>
            <a:ext cx="1505318" cy="631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Send </a:t>
            </a:r>
            <a:r>
              <a:rPr lang="pt-br" sz="200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logs</a:t>
            </a:r>
            <a:r>
              <a:rPr lang="pt-br" sz="20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(enviar logs)</a:t>
            </a:r>
            <a:endParaRPr lang="en-US" sz="200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13070" y="3327355"/>
            <a:ext cx="2026840" cy="3235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Push </a:t>
            </a:r>
            <a:r>
              <a:rPr lang="pt-br" sz="20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object name (nome do objeto)</a:t>
            </a:r>
            <a:endParaRPr lang="en-US" sz="200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54425" y="1677113"/>
            <a:ext cx="1655850" cy="19587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Visualizar registros delogs:</a:t>
            </a:r>
          </a:p>
          <a:p>
            <a:pPr algn="ctr"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mín.</a:t>
            </a:r>
          </a:p>
          <a:p>
            <a:pPr algn="ctr" rtl="0"/>
            <a:r>
              <a:rPr lang="pt-br" sz="20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máx.</a:t>
            </a:r>
            <a:endParaRPr lang="en-US" sz="200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rtl="0"/>
            <a:r>
              <a:rPr lang="pt-br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média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62718-B3C1-9347-88A2-FA6EC002EBE0}"/>
              </a:ext>
            </a:extLst>
          </p:cNvPr>
          <p:cNvSpPr txBox="1"/>
          <p:nvPr/>
        </p:nvSpPr>
        <p:spPr>
          <a:xfrm>
            <a:off x="7873778" y="455020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/>
              <a:t>Amazon CloudWatch</a:t>
            </a:r>
          </a:p>
        </p:txBody>
      </p:sp>
      <p:pic>
        <p:nvPicPr>
          <p:cNvPr id="34" name="Graphic 29">
            <a:extLst>
              <a:ext uri="{FF2B5EF4-FFF2-40B4-BE49-F238E27FC236}">
                <a16:creationId xmlns:a16="http://schemas.microsoft.com/office/drawing/2014/main" id="{4994548E-B041-504E-B148-6A1CB65E4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9130" y="3786396"/>
            <a:ext cx="711200" cy="711200"/>
          </a:xfrm>
          <a:prstGeom prst="rect">
            <a:avLst/>
          </a:prstGeom>
        </p:spPr>
      </p:pic>
      <p:pic>
        <p:nvPicPr>
          <p:cNvPr id="35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557" y="3811796"/>
            <a:ext cx="685800" cy="685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05655" y="4617758"/>
            <a:ext cx="190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 </a:t>
            </a:r>
            <a:br>
              <a:rPr lang="en-US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Lambda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pic>
        <p:nvPicPr>
          <p:cNvPr id="37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346" y="3803229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4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093E-1CBA-484F-9539-2DD13929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3500" dirty="0"/>
              <a:t>Acompanhamento do laboratório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53EC-0B4D-4815-81D6-F50F88C4F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sz="2600" dirty="0"/>
              <a:t> O que você fez?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247BD-CBD3-4DE9-9A47-83B68404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794345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57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967038"/>
            <a:ext cx="3511455" cy="923923"/>
          </a:xfrm>
        </p:spPr>
        <p:txBody>
          <a:bodyPr rtlCol="0">
            <a:noAutofit/>
          </a:bodyPr>
          <a:lstStyle/>
          <a:p>
            <a:pPr rtl="0"/>
            <a:r>
              <a:rPr lang="pt-br" dirty="0">
                <a:latin typeface="Amazon Ember Light" charset="0"/>
                <a:ea typeface="Amazon Ember Light" charset="0"/>
                <a:cs typeface="Amazon Ember Light" charset="0"/>
              </a:rPr>
              <a:t>Obrigado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89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870026"/>
            <a:ext cx="4289378" cy="1117947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Apêndice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080948" cy="365125"/>
          </a:xfrm>
        </p:spPr>
        <p:txBody>
          <a:bodyPr rtlCol="0"/>
          <a:lstStyle/>
          <a:p>
            <a:pPr rtl="0"/>
            <a:r>
              <a:rPr lang="pt-br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58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274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Visualização do </a:t>
            </a:r>
            <a:r>
              <a:rPr lang="pt-br" sz="3500" dirty="0">
                <a:solidFill>
                  <a:srgbClr val="FFFFFF"/>
                </a:solidFill>
              </a:rPr>
              <a:t>painel</a:t>
            </a:r>
            <a:r>
              <a:rPr lang="pt-br" sz="3500" dirty="0"/>
              <a:t> de API Gateway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38138" indent="-338138" rtl="0"/>
            <a:r>
              <a:rPr lang="pt-br" sz="2400" dirty="0">
                <a:solidFill>
                  <a:schemeClr val="accent1"/>
                </a:solidFill>
                <a:latin typeface="+mn-lt"/>
              </a:rPr>
              <a:t>Chamadas de API </a:t>
            </a:r>
          </a:p>
          <a:p>
            <a:pPr marL="338138" indent="-338138" rtl="0"/>
            <a:endParaRPr lang="en-US" sz="2400" dirty="0">
              <a:solidFill>
                <a:schemeClr val="accent1"/>
              </a:solidFill>
              <a:latin typeface="+mn-lt"/>
            </a:endParaRPr>
          </a:p>
          <a:p>
            <a:pPr marL="338138" indent="-338138" rtl="0"/>
            <a:r>
              <a:rPr lang="pt-br" sz="2400" dirty="0">
                <a:solidFill>
                  <a:schemeClr val="accent1"/>
                </a:solidFill>
                <a:latin typeface="+mn-lt"/>
              </a:rPr>
              <a:t>Latência</a:t>
            </a:r>
          </a:p>
          <a:p>
            <a:pPr marL="338138" indent="-338138" rtl="0"/>
            <a:endParaRPr lang="en-US" sz="2400" dirty="0">
              <a:solidFill>
                <a:schemeClr val="accent1"/>
              </a:solidFill>
              <a:latin typeface="+mn-lt"/>
            </a:endParaRPr>
          </a:p>
          <a:p>
            <a:pPr marL="338138" indent="-338138" rtl="0"/>
            <a:r>
              <a:rPr lang="pt-br" sz="2400" dirty="0">
                <a:solidFill>
                  <a:schemeClr val="accent1"/>
                </a:solidFill>
                <a:latin typeface="+mn-lt"/>
              </a:rPr>
              <a:t>Integration Latency</a:t>
            </a:r>
            <a:br>
              <a:rPr lang="pt-BR" sz="2400" dirty="0">
                <a:solidFill>
                  <a:schemeClr val="accent1"/>
                </a:solidFill>
                <a:latin typeface="+mn-lt"/>
              </a:rPr>
            </a:br>
            <a:r>
              <a:rPr lang="pt-br" sz="2400" dirty="0">
                <a:solidFill>
                  <a:schemeClr val="accent1"/>
                </a:solidFill>
                <a:latin typeface="+mn-lt"/>
              </a:rPr>
              <a:t>(Latência de integração) </a:t>
            </a:r>
          </a:p>
          <a:p>
            <a:pPr marL="338138" indent="-338138" rtl="0"/>
            <a:endParaRPr lang="en-US" sz="2400" dirty="0">
              <a:solidFill>
                <a:schemeClr val="accent1"/>
              </a:solidFill>
              <a:latin typeface="+mn-lt"/>
            </a:endParaRPr>
          </a:p>
          <a:p>
            <a:pPr marL="338138" indent="-338138" rtl="0"/>
            <a:r>
              <a:rPr lang="pt-br" sz="2400" dirty="0">
                <a:solidFill>
                  <a:schemeClr val="accent1"/>
                </a:solidFill>
                <a:latin typeface="+mn-lt"/>
              </a:rPr>
              <a:t>4XX Error (Erro 4XX) </a:t>
            </a:r>
          </a:p>
          <a:p>
            <a:pPr marL="338138" indent="-338138" rtl="0"/>
            <a:endParaRPr lang="en-US" sz="2400" dirty="0">
              <a:solidFill>
                <a:schemeClr val="accent1"/>
              </a:solidFill>
              <a:latin typeface="+mn-lt"/>
            </a:endParaRPr>
          </a:p>
          <a:p>
            <a:pPr marL="338138" indent="-338138" rtl="0"/>
            <a:r>
              <a:rPr lang="pt-br" sz="2400" dirty="0">
                <a:solidFill>
                  <a:schemeClr val="accent1"/>
                </a:solidFill>
                <a:latin typeface="+mn-lt"/>
              </a:rPr>
              <a:t>5XX Error (Erro 5XX)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29032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207" y="1234865"/>
            <a:ext cx="5806913" cy="5224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51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04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API Gateway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2801" y="3826234"/>
            <a:ext cx="2385367" cy="454587"/>
          </a:xfrm>
          <a:prstGeom prst="rect">
            <a:avLst/>
          </a:prstGeom>
        </p:spPr>
        <p:txBody>
          <a:bodyPr rtlCol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Crie um front-end de API unificado para vários microsserviços.</a:t>
            </a:r>
          </a:p>
        </p:txBody>
      </p:sp>
      <p:pic>
        <p:nvPicPr>
          <p:cNvPr id="7" name="Picture Placeholder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88" b="12588"/>
          <a:stretch>
            <a:fillRect/>
          </a:stretch>
        </p:blipFill>
        <p:spPr>
          <a:xfrm>
            <a:off x="899626" y="2006601"/>
            <a:ext cx="2298542" cy="1720793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290343" y="3826233"/>
            <a:ext cx="2389632" cy="1713179"/>
          </a:xfrm>
          <a:prstGeom prst="rect">
            <a:avLst/>
          </a:prstGeom>
        </p:spPr>
        <p:txBody>
          <a:bodyPr rtlCol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Autenticar e autorizar solicitações para um back-end.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32860" y="2168929"/>
            <a:ext cx="2041683" cy="1719072"/>
            <a:chOff x="6430068" y="2203896"/>
            <a:chExt cx="1438380" cy="1389888"/>
          </a:xfrm>
        </p:grpSpPr>
        <p:pic>
          <p:nvPicPr>
            <p:cNvPr id="11" name="Picture 10" descr="Deck_Server4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68" y="2203896"/>
              <a:ext cx="1389888" cy="1389888"/>
            </a:xfrm>
            <a:prstGeom prst="rect">
              <a:avLst/>
            </a:prstGeom>
          </p:spPr>
        </p:pic>
        <p:pic>
          <p:nvPicPr>
            <p:cNvPr id="12" name="Picture 11" descr="Deck_Shield1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1420" y="2738958"/>
              <a:ext cx="697028" cy="697028"/>
            </a:xfrm>
            <a:prstGeom prst="rect">
              <a:avLst/>
            </a:prstGeom>
          </p:spPr>
        </p:pic>
      </p:grpSp>
      <p:sp>
        <p:nvSpPr>
          <p:cNvPr id="14" name="Text Placeholder 3"/>
          <p:cNvSpPr txBox="1">
            <a:spLocks/>
          </p:cNvSpPr>
          <p:nvPr/>
        </p:nvSpPr>
        <p:spPr>
          <a:xfrm>
            <a:off x="3549439" y="3826233"/>
            <a:ext cx="2389632" cy="171317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Fornecer proteção de negação de serviço distribuída (DDOS) </a:t>
            </a:r>
            <a:b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 limitação para o seu back-end</a:t>
            </a:r>
          </a:p>
          <a:p>
            <a:pPr algn="ctr" rtl="0"/>
            <a:endParaRPr lang="en-US" sz="1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827326" y="2000484"/>
            <a:ext cx="1719075" cy="2089468"/>
            <a:chOff x="3648519" y="2120897"/>
            <a:chExt cx="935149" cy="1136637"/>
          </a:xfrm>
        </p:grpSpPr>
        <p:pic>
          <p:nvPicPr>
            <p:cNvPr id="16" name="Picture 15" descr="Deck_Network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8520" y="2120897"/>
              <a:ext cx="935148" cy="935148"/>
            </a:xfrm>
            <a:prstGeom prst="rect">
              <a:avLst/>
            </a:prstGeom>
          </p:spPr>
        </p:pic>
        <p:pic>
          <p:nvPicPr>
            <p:cNvPr id="17" name="Picture 16" descr="Deck_Gauge3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8519" y="2322386"/>
              <a:ext cx="935148" cy="93514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292170" y="2158305"/>
            <a:ext cx="1719072" cy="1719072"/>
            <a:chOff x="6719466" y="1580371"/>
            <a:chExt cx="1289304" cy="12893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9466" y="1580371"/>
              <a:ext cx="1289304" cy="128930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1400" y="2261766"/>
              <a:ext cx="581239" cy="581239"/>
            </a:xfrm>
            <a:prstGeom prst="rect">
              <a:avLst/>
            </a:prstGeom>
          </p:spPr>
        </p:pic>
      </p:grpSp>
      <p:sp>
        <p:nvSpPr>
          <p:cNvPr id="20" name="Text Placeholder 4"/>
          <p:cNvSpPr txBox="1">
            <a:spLocks/>
          </p:cNvSpPr>
          <p:nvPr/>
        </p:nvSpPr>
        <p:spPr>
          <a:xfrm>
            <a:off x="9031245" y="3826234"/>
            <a:ext cx="2389632" cy="1713178"/>
          </a:xfrm>
          <a:prstGeom prst="rect">
            <a:avLst/>
          </a:prstGeom>
        </p:spPr>
        <p:txBody>
          <a:bodyPr rtlCol="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Controlar, medir </a:t>
            </a:r>
            <a:b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 monetizar o </a:t>
            </a:r>
            <a:r>
              <a:rPr lang="pt-br" sz="18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uso </a:t>
            </a:r>
            <a:br>
              <a:rPr lang="pt-BR" sz="18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pt-br" sz="18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 API</a:t>
            </a:r>
            <a:r>
              <a:rPr lang="pt-br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por desenvolvedores terceiros.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5127301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1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04" y="365125"/>
            <a:ext cx="9034272" cy="474119"/>
          </a:xfrm>
        </p:spPr>
        <p:txBody>
          <a:bodyPr rtlCol="0">
            <a:noAutofit/>
          </a:bodyPr>
          <a:lstStyle/>
          <a:p>
            <a:pPr rtl="0"/>
            <a:r>
              <a:rPr lang="pt-br" sz="3500" dirty="0"/>
              <a:t>Transformação e </a:t>
            </a:r>
            <a:r>
              <a:rPr lang="pt-br" sz="3500" dirty="0">
                <a:solidFill>
                  <a:srgbClr val="FFFFFF"/>
                </a:solidFill>
              </a:rPr>
              <a:t>validação de</a:t>
            </a:r>
            <a:r>
              <a:rPr lang="pt-br" sz="3500" dirty="0"/>
              <a:t>mensagens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object 10"/>
          <p:cNvSpPr txBox="1"/>
          <p:nvPr/>
        </p:nvSpPr>
        <p:spPr>
          <a:xfrm>
            <a:off x="612871" y="1398304"/>
            <a:ext cx="4562835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45" marR="6772" indent="-44862" rtl="0"/>
            <a:r>
              <a:rPr lang="pt-br" sz="2300" spc="-7" dirty="0">
                <a:solidFill>
                  <a:srgbClr val="46464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Modelo de API Gateway</a:t>
            </a:r>
            <a:endParaRPr sz="23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4205488" y="1383789"/>
            <a:ext cx="4073952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45" marR="6772" indent="-44862" rtl="0"/>
            <a:r>
              <a:rPr lang="pt-br" sz="2300" spc="-7" dirty="0">
                <a:solidFill>
                  <a:srgbClr val="46464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Mapeamento e transformação</a:t>
            </a:r>
            <a:endParaRPr sz="2300" dirty="0">
              <a:solidFill>
                <a:srgbClr val="464646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8607448" y="1413067"/>
            <a:ext cx="3634591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45" marR="6772" indent="-44862" rtl="0"/>
            <a:r>
              <a:rPr lang="pt-br" sz="2300" spc="-7" dirty="0">
                <a:solidFill>
                  <a:srgbClr val="46464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Validação de mensagens</a:t>
            </a:r>
            <a:endParaRPr sz="2300" dirty="0">
              <a:solidFill>
                <a:srgbClr val="464646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988" y="1989254"/>
            <a:ext cx="3780148" cy="4289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00" y="1989253"/>
            <a:ext cx="3818380" cy="4289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144" y="1989254"/>
            <a:ext cx="3710046" cy="38586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71636" y="1989254"/>
            <a:ext cx="3690553" cy="4289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756606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70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8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Expõe </a:t>
            </a:r>
            <a:r>
              <a:rPr lang="pt-br" sz="3500" dirty="0">
                <a:solidFill>
                  <a:srgbClr val="FFFFFF"/>
                </a:solidFill>
              </a:rPr>
              <a:t>recursos de back-end</a:t>
            </a:r>
            <a:endParaRPr lang="en-US" sz="3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438930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cxnSp>
        <p:nvCxnSpPr>
          <p:cNvPr id="8" name="Straight Arrow Connector 7"/>
          <p:cNvCxnSpPr>
            <a:stCxn id="27" idx="3"/>
            <a:endCxn id="32" idx="1"/>
          </p:cNvCxnSpPr>
          <p:nvPr/>
        </p:nvCxnSpPr>
        <p:spPr>
          <a:xfrm>
            <a:off x="6984876" y="3747571"/>
            <a:ext cx="104942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1412012" y="2555654"/>
            <a:ext cx="1333303" cy="9223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5" idx="2"/>
          </p:cNvCxnSpPr>
          <p:nvPr/>
        </p:nvCxnSpPr>
        <p:spPr>
          <a:xfrm flipV="1">
            <a:off x="1444051" y="4638487"/>
            <a:ext cx="3413979" cy="608072"/>
          </a:xfrm>
          <a:prstGeom prst="bentConnector2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79"/>
          <p:cNvCxnSpPr>
            <a:stCxn id="12" idx="3"/>
            <a:endCxn id="27" idx="1"/>
          </p:cNvCxnSpPr>
          <p:nvPr/>
        </p:nvCxnSpPr>
        <p:spPr>
          <a:xfrm>
            <a:off x="5215236" y="3747571"/>
            <a:ext cx="108384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36552" y="4146044"/>
            <a:ext cx="144295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24" y="3390365"/>
            <a:ext cx="714412" cy="71441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1741" y="1237205"/>
            <a:ext cx="1463122" cy="1833505"/>
            <a:chOff x="577700" y="1358928"/>
            <a:chExt cx="1463122" cy="1833505"/>
          </a:xfrm>
        </p:grpSpPr>
        <p:sp>
          <p:nvSpPr>
            <p:cNvPr id="14" name="TextBox 4"/>
            <p:cNvSpPr txBox="1">
              <a:spLocks noChangeArrowheads="1"/>
            </p:cNvSpPr>
            <p:nvPr/>
          </p:nvSpPr>
          <p:spPr bwMode="auto">
            <a:xfrm>
              <a:off x="577700" y="1358928"/>
              <a:ext cx="14631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Aplicações móveis</a:t>
              </a:r>
            </a:p>
          </p:txBody>
        </p:sp>
        <p:pic>
          <p:nvPicPr>
            <p:cNvPr id="15" name="Graphic 21">
              <a:extLst>
                <a:ext uri="{FF2B5EF4-FFF2-40B4-BE49-F238E27FC236}">
                  <a16:creationId xmlns:a16="http://schemas.microsoft.com/office/drawing/2014/main" id="{CEFD119D-B31D-AD4E-89CE-C02267D2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804" y="1892222"/>
              <a:ext cx="1300211" cy="1300211"/>
            </a:xfrm>
            <a:prstGeom prst="rect">
              <a:avLst/>
            </a:prstGeom>
          </p:spPr>
        </p:pic>
      </p:grp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07182" y="4178668"/>
            <a:ext cx="12195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>
                <a:solidFill>
                  <a:schemeClr val="accent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Sites</a:t>
            </a:r>
          </a:p>
        </p:txBody>
      </p:sp>
      <p:pic>
        <p:nvPicPr>
          <p:cNvPr id="18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46" y="3328767"/>
            <a:ext cx="837608" cy="8376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E7F7081-419C-2E4F-A999-2923C4338FC0}"/>
              </a:ext>
            </a:extLst>
          </p:cNvPr>
          <p:cNvSpPr/>
          <p:nvPr/>
        </p:nvSpPr>
        <p:spPr>
          <a:xfrm>
            <a:off x="4057274" y="1479648"/>
            <a:ext cx="5844245" cy="48767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23" name="Graphic 11">
            <a:extLst>
              <a:ext uri="{FF2B5EF4-FFF2-40B4-BE49-F238E27FC236}">
                <a16:creationId xmlns:a16="http://schemas.microsoft.com/office/drawing/2014/main" id="{CE52C9D7-11B0-9E41-AB16-2C9849C3E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275" y="1479648"/>
            <a:ext cx="330200" cy="33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0075" y="4146044"/>
            <a:ext cx="190380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sz="1600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 sz="1600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</a:t>
            </a:r>
            <a:endParaRPr lang="en-US" sz="1600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  <p:pic>
        <p:nvPicPr>
          <p:cNvPr id="27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76" y="3404671"/>
            <a:ext cx="6858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7238947" y="4146044"/>
            <a:ext cx="230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600" dirty="0">
                <a:latin typeface="Amazon Ember" panose="02000000000000000000" pitchFamily="2" charset="0"/>
                <a:ea typeface="Amazon Ember" panose="02000000000000000000" pitchFamily="2" charset="0"/>
              </a:rPr>
              <a:t>Amazon DynamoDB</a:t>
            </a:r>
          </a:p>
        </p:txBody>
      </p:sp>
      <p:pic>
        <p:nvPicPr>
          <p:cNvPr id="32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299" y="3391971"/>
            <a:ext cx="711200" cy="7112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696020" y="4707126"/>
            <a:ext cx="1387759" cy="1080015"/>
            <a:chOff x="9646044" y="3610062"/>
            <a:chExt cx="1387759" cy="1080015"/>
          </a:xfrm>
        </p:grpSpPr>
        <p:pic>
          <p:nvPicPr>
            <p:cNvPr id="34" name="Graphic 69">
              <a:extLst>
                <a:ext uri="{FF2B5EF4-FFF2-40B4-BE49-F238E27FC236}">
                  <a16:creationId xmlns:a16="http://schemas.microsoft.com/office/drawing/2014/main" id="{54134B1C-68A0-2F46-9E2C-F7BCA804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84323" y="3610062"/>
              <a:ext cx="711200" cy="7112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A9348E-E3AE-3F48-9EF0-785E5F84BFB5}"/>
                </a:ext>
              </a:extLst>
            </p:cNvPr>
            <p:cNvSpPr txBox="1"/>
            <p:nvPr/>
          </p:nvSpPr>
          <p:spPr>
            <a:xfrm>
              <a:off x="9646044" y="4351523"/>
              <a:ext cx="1387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S3</a:t>
              </a:r>
            </a:p>
          </p:txBody>
        </p:sp>
      </p:grpSp>
      <p:cxnSp>
        <p:nvCxnSpPr>
          <p:cNvPr id="39" name="Elbow Connector 79"/>
          <p:cNvCxnSpPr/>
          <p:nvPr/>
        </p:nvCxnSpPr>
        <p:spPr>
          <a:xfrm>
            <a:off x="1467056" y="3739780"/>
            <a:ext cx="130209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251885" y="4671006"/>
            <a:ext cx="1137228" cy="1111203"/>
            <a:chOff x="242544" y="2705234"/>
            <a:chExt cx="852921" cy="833402"/>
          </a:xfrm>
        </p:grpSpPr>
        <p:pic>
          <p:nvPicPr>
            <p:cNvPr id="41" name="Picture 40" descr="Deck_Gear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65" y="2705234"/>
              <a:ext cx="641247" cy="641247"/>
            </a:xfrm>
            <a:prstGeom prst="rect">
              <a:avLst/>
            </a:prstGeom>
          </p:spPr>
        </p:pic>
        <p:sp>
          <p:nvSpPr>
            <p:cNvPr id="42" name="TextBox 4"/>
            <p:cNvSpPr txBox="1">
              <a:spLocks noChangeArrowheads="1"/>
            </p:cNvSpPr>
            <p:nvPr/>
          </p:nvSpPr>
          <p:spPr bwMode="auto">
            <a:xfrm>
              <a:off x="242544" y="3261637"/>
              <a:ext cx="8529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Serviços</a:t>
              </a:r>
            </a:p>
          </p:txBody>
        </p:sp>
      </p:grpSp>
      <p:sp>
        <p:nvSpPr>
          <p:cNvPr id="43" name="TextBox 4"/>
          <p:cNvSpPr txBox="1">
            <a:spLocks noChangeArrowheads="1"/>
          </p:cNvSpPr>
          <p:nvPr/>
        </p:nvSpPr>
        <p:spPr bwMode="auto">
          <a:xfrm>
            <a:off x="2830601" y="4214397"/>
            <a:ext cx="10015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93" y="3256231"/>
            <a:ext cx="982680" cy="982680"/>
          </a:xfrm>
          <a:prstGeom prst="rect">
            <a:avLst/>
          </a:prstGeom>
        </p:spPr>
      </p:pic>
      <p:cxnSp>
        <p:nvCxnSpPr>
          <p:cNvPr id="45" name="Elbow Connector 79"/>
          <p:cNvCxnSpPr>
            <a:stCxn id="44" idx="3"/>
            <a:endCxn id="12" idx="1"/>
          </p:cNvCxnSpPr>
          <p:nvPr/>
        </p:nvCxnSpPr>
        <p:spPr>
          <a:xfrm>
            <a:off x="3844473" y="3747571"/>
            <a:ext cx="65635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7480511" y="1897981"/>
            <a:ext cx="1818777" cy="1289894"/>
            <a:chOff x="7841179" y="1897981"/>
            <a:chExt cx="1818777" cy="12898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56BB3C-8013-824D-8B2A-F604C7B4DC6C}"/>
                </a:ext>
              </a:extLst>
            </p:cNvPr>
            <p:cNvSpPr txBox="1"/>
            <p:nvPr/>
          </p:nvSpPr>
          <p:spPr>
            <a:xfrm>
              <a:off x="7841179" y="2603100"/>
              <a:ext cx="1818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Elastic Compute Cloud</a:t>
              </a:r>
            </a:p>
          </p:txBody>
        </p:sp>
        <p:pic>
          <p:nvPicPr>
            <p:cNvPr id="49" name="Graphic 6">
              <a:extLst>
                <a:ext uri="{FF2B5EF4-FFF2-40B4-BE49-F238E27FC236}">
                  <a16:creationId xmlns:a16="http://schemas.microsoft.com/office/drawing/2014/main" id="{D8AF6CFD-7182-AE41-BE56-CA8D81C11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4967" y="1897981"/>
              <a:ext cx="711200" cy="711200"/>
            </a:xfrm>
            <a:prstGeom prst="rect">
              <a:avLst/>
            </a:prstGeom>
          </p:spPr>
        </p:pic>
      </p:grp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10024351" y="4146044"/>
            <a:ext cx="1936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Qualquer endpoint publicamente acessível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03" y="3256231"/>
            <a:ext cx="982680" cy="982680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32" idx="3"/>
            <a:endCxn id="51" idx="1"/>
          </p:cNvCxnSpPr>
          <p:nvPr/>
        </p:nvCxnSpPr>
        <p:spPr>
          <a:xfrm>
            <a:off x="8745499" y="3747571"/>
            <a:ext cx="176660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7" idx="0"/>
            <a:endCxn id="49" idx="1"/>
          </p:cNvCxnSpPr>
          <p:nvPr/>
        </p:nvCxnSpPr>
        <p:spPr>
          <a:xfrm rot="5400000" flipH="1" flipV="1">
            <a:off x="6762592" y="2132965"/>
            <a:ext cx="1151090" cy="1392323"/>
          </a:xfrm>
          <a:prstGeom prst="bentConnector2">
            <a:avLst/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7" idx="2"/>
            <a:endCxn id="34" idx="1"/>
          </p:cNvCxnSpPr>
          <p:nvPr/>
        </p:nvCxnSpPr>
        <p:spPr>
          <a:xfrm rot="16200000" flipH="1">
            <a:off x="7126019" y="4154445"/>
            <a:ext cx="424239" cy="1392322"/>
          </a:xfrm>
          <a:prstGeom prst="bentConnector2">
            <a:avLst/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1" idx="0"/>
            <a:endCxn id="49" idx="3"/>
          </p:cNvCxnSpPr>
          <p:nvPr/>
        </p:nvCxnSpPr>
        <p:spPr>
          <a:xfrm rot="16200000" flipV="1">
            <a:off x="9373146" y="1625934"/>
            <a:ext cx="1002650" cy="2257944"/>
          </a:xfrm>
          <a:prstGeom prst="bentConnector2">
            <a:avLst/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cxnSpLocks/>
            <a:stCxn id="50" idx="2"/>
            <a:endCxn id="34" idx="3"/>
          </p:cNvCxnSpPr>
          <p:nvPr/>
        </p:nvCxnSpPr>
        <p:spPr>
          <a:xfrm rot="5400000">
            <a:off x="9826228" y="3896312"/>
            <a:ext cx="85685" cy="2247142"/>
          </a:xfrm>
          <a:prstGeom prst="bentConnector2">
            <a:avLst/>
          </a:prstGeom>
          <a:ln w="9525"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4"/>
          <p:cNvSpPr txBox="1">
            <a:spLocks noChangeArrowheads="1"/>
          </p:cNvSpPr>
          <p:nvPr/>
        </p:nvSpPr>
        <p:spPr bwMode="auto">
          <a:xfrm>
            <a:off x="1547086" y="5317165"/>
            <a:ext cx="2566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Endpoints de API regionais</a:t>
            </a:r>
          </a:p>
        </p:txBody>
      </p:sp>
    </p:spTree>
    <p:extLst>
      <p:ext uri="{BB962C8B-B14F-4D97-AF65-F5344CB8AC3E}">
        <p14:creationId xmlns:p14="http://schemas.microsoft.com/office/powerpoint/2010/main" val="1583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04" y="365125"/>
            <a:ext cx="9034272" cy="474119"/>
          </a:xfrm>
        </p:spPr>
        <p:txBody>
          <a:bodyPr rtlCol="0"/>
          <a:lstStyle/>
          <a:p>
            <a:pPr rtl="0"/>
            <a:r>
              <a:rPr lang="pt-br" sz="3500" dirty="0"/>
              <a:t>Transformar e validar mensagens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6A95138-A96E-2F42-A959-2EFD44FE4AB7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616924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6552" y="3938695"/>
            <a:ext cx="144295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160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 API Gateway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24" y="3205734"/>
            <a:ext cx="714412" cy="714412"/>
          </a:xfrm>
          <a:prstGeom prst="rect">
            <a:avLst/>
          </a:prstGeom>
        </p:spPr>
      </p:pic>
      <p:pic>
        <p:nvPicPr>
          <p:cNvPr id="7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3" y="3159476"/>
            <a:ext cx="837608" cy="83760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944714" y="2459337"/>
            <a:ext cx="3767475" cy="3079060"/>
            <a:chOff x="7730287" y="2609181"/>
            <a:chExt cx="3767475" cy="3079060"/>
          </a:xfrm>
        </p:grpSpPr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9828452" y="4857244"/>
              <a:ext cx="166931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Qualquer endpoint publicamente acessível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767" y="3967431"/>
              <a:ext cx="982680" cy="9826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F82FE-B12C-2944-9A6B-C577B61F9A00}"/>
                </a:ext>
              </a:extLst>
            </p:cNvPr>
            <p:cNvSpPr txBox="1"/>
            <p:nvPr/>
          </p:nvSpPr>
          <p:spPr>
            <a:xfrm>
              <a:off x="7730287" y="4857244"/>
              <a:ext cx="2301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DynamoDB</a:t>
              </a:r>
            </a:p>
          </p:txBody>
        </p:sp>
        <p:pic>
          <p:nvPicPr>
            <p:cNvPr id="11" name="Graphic 43">
              <a:extLst>
                <a:ext uri="{FF2B5EF4-FFF2-40B4-BE49-F238E27FC236}">
                  <a16:creationId xmlns:a16="http://schemas.microsoft.com/office/drawing/2014/main" id="{EFCEDACD-5190-384D-953B-DE4FE39A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5639" y="4103171"/>
              <a:ext cx="711200" cy="711200"/>
            </a:xfrm>
            <a:prstGeom prst="rect">
              <a:avLst/>
            </a:prstGeom>
          </p:spPr>
        </p:pic>
        <p:pic>
          <p:nvPicPr>
            <p:cNvPr id="13" name="Graphic 69">
              <a:extLst>
                <a:ext uri="{FF2B5EF4-FFF2-40B4-BE49-F238E27FC236}">
                  <a16:creationId xmlns:a16="http://schemas.microsoft.com/office/drawing/2014/main" id="{54134B1C-68A0-2F46-9E2C-F7BCA804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4967" y="2609181"/>
              <a:ext cx="711200" cy="711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9348E-E3AE-3F48-9EF0-785E5F84BFB5}"/>
                </a:ext>
              </a:extLst>
            </p:cNvPr>
            <p:cNvSpPr txBox="1"/>
            <p:nvPr/>
          </p:nvSpPr>
          <p:spPr>
            <a:xfrm>
              <a:off x="9766688" y="3337450"/>
              <a:ext cx="1387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S3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6BB3C-8013-824D-8B2A-F604C7B4DC6C}"/>
                </a:ext>
              </a:extLst>
            </p:cNvPr>
            <p:cNvSpPr txBox="1"/>
            <p:nvPr/>
          </p:nvSpPr>
          <p:spPr>
            <a:xfrm>
              <a:off x="8124587" y="3337450"/>
              <a:ext cx="1513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t-br" sz="1600">
                  <a:latin typeface="Amazon Ember" panose="02000000000000000000" pitchFamily="2" charset="0"/>
                  <a:ea typeface="Amazon Ember" panose="02000000000000000000" pitchFamily="2" charset="0"/>
                </a:rPr>
                <a:t>Amazon EC2</a:t>
              </a:r>
            </a:p>
          </p:txBody>
        </p:sp>
        <p:pic>
          <p:nvPicPr>
            <p:cNvPr id="17" name="Graphic 6">
              <a:extLst>
                <a:ext uri="{FF2B5EF4-FFF2-40B4-BE49-F238E27FC236}">
                  <a16:creationId xmlns:a16="http://schemas.microsoft.com/office/drawing/2014/main" id="{D8AF6CFD-7182-AE41-BE56-CA8D81C11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5639" y="2609181"/>
              <a:ext cx="711200" cy="711200"/>
            </a:xfrm>
            <a:prstGeom prst="rect">
              <a:avLst/>
            </a:prstGeom>
          </p:spPr>
        </p:pic>
      </p:grp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398145" y="3989840"/>
            <a:ext cx="12016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4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 Cliente</a:t>
            </a:r>
          </a:p>
        </p:txBody>
      </p:sp>
      <p:cxnSp>
        <p:nvCxnSpPr>
          <p:cNvPr id="27" name="Elbow Connector 79"/>
          <p:cNvCxnSpPr/>
          <p:nvPr/>
        </p:nvCxnSpPr>
        <p:spPr>
          <a:xfrm flipV="1">
            <a:off x="1417791" y="3516640"/>
            <a:ext cx="3083033" cy="1534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79"/>
          <p:cNvCxnSpPr/>
          <p:nvPr/>
        </p:nvCxnSpPr>
        <p:spPr>
          <a:xfrm>
            <a:off x="5215236" y="3516640"/>
            <a:ext cx="28294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"/>
          <p:cNvSpPr txBox="1">
            <a:spLocks noChangeArrowheads="1"/>
          </p:cNvSpPr>
          <p:nvPr/>
        </p:nvSpPr>
        <p:spPr bwMode="auto">
          <a:xfrm>
            <a:off x="3502855" y="2410162"/>
            <a:ext cx="25916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Validar mensagem de entrada</a:t>
            </a:r>
          </a:p>
        </p:txBody>
      </p:sp>
      <p:sp>
        <p:nvSpPr>
          <p:cNvPr id="46" name="Snip Same Side Corner Rectangle 45"/>
          <p:cNvSpPr/>
          <p:nvPr/>
        </p:nvSpPr>
        <p:spPr>
          <a:xfrm>
            <a:off x="3042126" y="3017049"/>
            <a:ext cx="767057" cy="385377"/>
          </a:xfrm>
          <a:prstGeom prst="snip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7" name="Snip Same Side Corner Rectangle 46"/>
          <p:cNvSpPr/>
          <p:nvPr/>
        </p:nvSpPr>
        <p:spPr>
          <a:xfrm>
            <a:off x="5820182" y="3013045"/>
            <a:ext cx="767057" cy="385377"/>
          </a:xfrm>
          <a:prstGeom prst="snip2Same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48" name="Elbow Connector 47"/>
          <p:cNvCxnSpPr/>
          <p:nvPr/>
        </p:nvCxnSpPr>
        <p:spPr>
          <a:xfrm rot="5400000" flipH="1" flipV="1">
            <a:off x="3276606" y="2152944"/>
            <a:ext cx="940129" cy="608438"/>
          </a:xfrm>
          <a:prstGeom prst="bentConnector3">
            <a:avLst>
              <a:gd name="adj1" fmla="val 99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16200000" flipH="1">
            <a:off x="5479312" y="2136893"/>
            <a:ext cx="874190" cy="574606"/>
          </a:xfrm>
          <a:prstGeom prst="bentConnector3">
            <a:avLst>
              <a:gd name="adj1" fmla="val 12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54941" y="2127160"/>
            <a:ext cx="831331" cy="65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3200">
                <a:latin typeface="Amazon Ember Light" panose="020B0403020204020204"/>
                <a:sym typeface="Wingdings" panose="05000000000000000000" pitchFamily="2" charset="2"/>
              </a:rPr>
              <a:t></a:t>
            </a:r>
            <a:endParaRPr lang="en-US" sz="3200" dirty="0">
              <a:latin typeface="Amazon Ember Light" panose="020B0403020204020204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61823" y="1622280"/>
            <a:ext cx="1330296" cy="722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2" name="TextBox 4"/>
          <p:cNvSpPr txBox="1">
            <a:spLocks noChangeArrowheads="1"/>
          </p:cNvSpPr>
          <p:nvPr/>
        </p:nvSpPr>
        <p:spPr bwMode="auto">
          <a:xfrm>
            <a:off x="4250395" y="1802434"/>
            <a:ext cx="12016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Modelo 1</a:t>
            </a:r>
          </a:p>
        </p:txBody>
      </p:sp>
      <p:sp>
        <p:nvSpPr>
          <p:cNvPr id="53" name="TextBox 4"/>
          <p:cNvSpPr txBox="1">
            <a:spLocks noChangeArrowheads="1"/>
          </p:cNvSpPr>
          <p:nvPr/>
        </p:nvSpPr>
        <p:spPr bwMode="auto">
          <a:xfrm>
            <a:off x="3547528" y="4411440"/>
            <a:ext cx="25916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Transformar </a:t>
            </a:r>
            <a:r>
              <a:rPr lang="pt-br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mensagem de saída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Snip Same Side Corner Rectangle 53"/>
          <p:cNvSpPr/>
          <p:nvPr/>
        </p:nvSpPr>
        <p:spPr>
          <a:xfrm>
            <a:off x="6476846" y="3970997"/>
            <a:ext cx="767057" cy="385377"/>
          </a:xfrm>
          <a:prstGeom prst="snip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5" name="Snip Same Side Corner Rectangle 54"/>
          <p:cNvSpPr/>
          <p:nvPr/>
        </p:nvSpPr>
        <p:spPr>
          <a:xfrm>
            <a:off x="2259250" y="3970997"/>
            <a:ext cx="767057" cy="385377"/>
          </a:xfrm>
          <a:prstGeom prst="snip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6889219" y="4384662"/>
            <a:ext cx="0" cy="7465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642778" y="4384661"/>
            <a:ext cx="0" cy="746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Arrow 57"/>
          <p:cNvSpPr/>
          <p:nvPr/>
        </p:nvSpPr>
        <p:spPr>
          <a:xfrm rot="10800000">
            <a:off x="5721235" y="5551047"/>
            <a:ext cx="343520" cy="19093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10800000">
            <a:off x="3419100" y="5559054"/>
            <a:ext cx="343520" cy="19093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0" name="TextBox 4"/>
          <p:cNvSpPr txBox="1">
            <a:spLocks noChangeArrowheads="1"/>
          </p:cNvSpPr>
          <p:nvPr/>
        </p:nvSpPr>
        <p:spPr bwMode="auto">
          <a:xfrm>
            <a:off x="2049557" y="5423862"/>
            <a:ext cx="12016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Modelo 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314901" y="5217991"/>
            <a:ext cx="1330296" cy="722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2" name="TextBox 4"/>
          <p:cNvSpPr txBox="1">
            <a:spLocks noChangeArrowheads="1"/>
          </p:cNvSpPr>
          <p:nvPr/>
        </p:nvSpPr>
        <p:spPr bwMode="auto">
          <a:xfrm>
            <a:off x="6358581" y="5423862"/>
            <a:ext cx="12016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Modelo 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977630" y="5217991"/>
            <a:ext cx="1330296" cy="722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4" name="TextBox 4"/>
          <p:cNvSpPr txBox="1">
            <a:spLocks noChangeArrowheads="1"/>
          </p:cNvSpPr>
          <p:nvPr/>
        </p:nvSpPr>
        <p:spPr bwMode="auto">
          <a:xfrm>
            <a:off x="4050890" y="5285363"/>
            <a:ext cx="14249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1600" dirty="0">
                <a:solidFill>
                  <a:srgbClr val="0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Modelo</a:t>
            </a:r>
            <a:r>
              <a:rPr lang="pt-br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de mapeamento</a:t>
            </a:r>
            <a:endParaRPr lang="en-US" sz="1600" dirty="0">
              <a:solidFill>
                <a:srgbClr val="000000"/>
              </a:solidFill>
              <a:latin typeface="Amazon Ember Light" panose="020B0403020204020204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50890" y="5217991"/>
            <a:ext cx="1431173" cy="722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66" name="Elbow Connector 79"/>
          <p:cNvCxnSpPr/>
          <p:nvPr/>
        </p:nvCxnSpPr>
        <p:spPr>
          <a:xfrm flipV="1">
            <a:off x="1406215" y="3691274"/>
            <a:ext cx="3083033" cy="15340"/>
          </a:xfrm>
          <a:prstGeom prst="straightConnector1">
            <a:avLst/>
          </a:prstGeom>
          <a:ln w="12700">
            <a:solidFill>
              <a:schemeClr val="accent1"/>
            </a:solidFill>
            <a:headEnd type="arrow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79"/>
          <p:cNvCxnSpPr/>
          <p:nvPr/>
        </p:nvCxnSpPr>
        <p:spPr>
          <a:xfrm>
            <a:off x="5215236" y="3669040"/>
            <a:ext cx="282944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arrow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55624" y="1621246"/>
            <a:ext cx="324934" cy="4015997"/>
          </a:xfrm>
          <a:custGeom>
            <a:avLst/>
            <a:gdLst>
              <a:gd name="connsiteX0" fmla="*/ 0 w 1121947"/>
              <a:gd name="connsiteY0" fmla="*/ 0 h 3990760"/>
              <a:gd name="connsiteX1" fmla="*/ 1121947 w 1121947"/>
              <a:gd name="connsiteY1" fmla="*/ 0 h 3990760"/>
              <a:gd name="connsiteX2" fmla="*/ 1121947 w 1121947"/>
              <a:gd name="connsiteY2" fmla="*/ 3990760 h 3990760"/>
              <a:gd name="connsiteX3" fmla="*/ 0 w 1121947"/>
              <a:gd name="connsiteY3" fmla="*/ 3990760 h 3990760"/>
              <a:gd name="connsiteX4" fmla="*/ 0 w 1121947"/>
              <a:gd name="connsiteY4" fmla="*/ 0 h 3990760"/>
              <a:gd name="connsiteX0" fmla="*/ 1121947 w 1213387"/>
              <a:gd name="connsiteY0" fmla="*/ 3990760 h 3990760"/>
              <a:gd name="connsiteX1" fmla="*/ 0 w 1213387"/>
              <a:gd name="connsiteY1" fmla="*/ 3990760 h 3990760"/>
              <a:gd name="connsiteX2" fmla="*/ 0 w 1213387"/>
              <a:gd name="connsiteY2" fmla="*/ 0 h 3990760"/>
              <a:gd name="connsiteX3" fmla="*/ 1213387 w 1213387"/>
              <a:gd name="connsiteY3" fmla="*/ 91440 h 3990760"/>
              <a:gd name="connsiteX0" fmla="*/ 1121947 w 1213387"/>
              <a:gd name="connsiteY0" fmla="*/ 3990760 h 3990760"/>
              <a:gd name="connsiteX1" fmla="*/ 0 w 1213387"/>
              <a:gd name="connsiteY1" fmla="*/ 3990760 h 3990760"/>
              <a:gd name="connsiteX2" fmla="*/ 0 w 1213387"/>
              <a:gd name="connsiteY2" fmla="*/ 0 h 3990760"/>
              <a:gd name="connsiteX3" fmla="*/ 1213387 w 1213387"/>
              <a:gd name="connsiteY3" fmla="*/ 91440 h 3990760"/>
              <a:gd name="connsiteX0" fmla="*/ 1121947 w 1213387"/>
              <a:gd name="connsiteY0" fmla="*/ 3990760 h 3990760"/>
              <a:gd name="connsiteX1" fmla="*/ 0 w 1213387"/>
              <a:gd name="connsiteY1" fmla="*/ 3990760 h 3990760"/>
              <a:gd name="connsiteX2" fmla="*/ 0 w 1213387"/>
              <a:gd name="connsiteY2" fmla="*/ 0 h 3990760"/>
              <a:gd name="connsiteX3" fmla="*/ 1213387 w 1213387"/>
              <a:gd name="connsiteY3" fmla="*/ 91440 h 3990760"/>
              <a:gd name="connsiteX0" fmla="*/ 1121947 w 1213387"/>
              <a:gd name="connsiteY0" fmla="*/ 3990957 h 3990957"/>
              <a:gd name="connsiteX1" fmla="*/ 0 w 1213387"/>
              <a:gd name="connsiteY1" fmla="*/ 3990957 h 3990957"/>
              <a:gd name="connsiteX2" fmla="*/ 0 w 1213387"/>
              <a:gd name="connsiteY2" fmla="*/ 197 h 3990957"/>
              <a:gd name="connsiteX3" fmla="*/ 1213387 w 1213387"/>
              <a:gd name="connsiteY3" fmla="*/ 91637 h 3990957"/>
              <a:gd name="connsiteX0" fmla="*/ 1121947 w 1213387"/>
              <a:gd name="connsiteY0" fmla="*/ 4024789 h 4024789"/>
              <a:gd name="connsiteX1" fmla="*/ 0 w 1213387"/>
              <a:gd name="connsiteY1" fmla="*/ 4024789 h 4024789"/>
              <a:gd name="connsiteX2" fmla="*/ 0 w 1213387"/>
              <a:gd name="connsiteY2" fmla="*/ 34029 h 4024789"/>
              <a:gd name="connsiteX3" fmla="*/ 1213387 w 1213387"/>
              <a:gd name="connsiteY3" fmla="*/ 9722 h 4024789"/>
              <a:gd name="connsiteX0" fmla="*/ 1121947 w 1213387"/>
              <a:gd name="connsiteY0" fmla="*/ 4015067 h 4015067"/>
              <a:gd name="connsiteX1" fmla="*/ 0 w 1213387"/>
              <a:gd name="connsiteY1" fmla="*/ 4015067 h 4015067"/>
              <a:gd name="connsiteX2" fmla="*/ 0 w 1213387"/>
              <a:gd name="connsiteY2" fmla="*/ 24307 h 4015067"/>
              <a:gd name="connsiteX3" fmla="*/ 1213387 w 1213387"/>
              <a:gd name="connsiteY3" fmla="*/ 0 h 4015067"/>
              <a:gd name="connsiteX0" fmla="*/ 1121947 w 1213387"/>
              <a:gd name="connsiteY0" fmla="*/ 4015114 h 4015114"/>
              <a:gd name="connsiteX1" fmla="*/ 0 w 1213387"/>
              <a:gd name="connsiteY1" fmla="*/ 4015114 h 4015114"/>
              <a:gd name="connsiteX2" fmla="*/ 0 w 1213387"/>
              <a:gd name="connsiteY2" fmla="*/ 24354 h 4015114"/>
              <a:gd name="connsiteX3" fmla="*/ 1213387 w 1213387"/>
              <a:gd name="connsiteY3" fmla="*/ 47 h 4015114"/>
              <a:gd name="connsiteX0" fmla="*/ 1121947 w 1213387"/>
              <a:gd name="connsiteY0" fmla="*/ 4019868 h 4019868"/>
              <a:gd name="connsiteX1" fmla="*/ 0 w 1213387"/>
              <a:gd name="connsiteY1" fmla="*/ 4019868 h 4019868"/>
              <a:gd name="connsiteX2" fmla="*/ 0 w 1213387"/>
              <a:gd name="connsiteY2" fmla="*/ 29108 h 4019868"/>
              <a:gd name="connsiteX3" fmla="*/ 1213387 w 1213387"/>
              <a:gd name="connsiteY3" fmla="*/ 39 h 4019868"/>
              <a:gd name="connsiteX0" fmla="*/ 1121947 w 1213387"/>
              <a:gd name="connsiteY0" fmla="*/ 3992070 h 3992070"/>
              <a:gd name="connsiteX1" fmla="*/ 0 w 1213387"/>
              <a:gd name="connsiteY1" fmla="*/ 3992070 h 3992070"/>
              <a:gd name="connsiteX2" fmla="*/ 0 w 1213387"/>
              <a:gd name="connsiteY2" fmla="*/ 1310 h 3992070"/>
              <a:gd name="connsiteX3" fmla="*/ 1213387 w 1213387"/>
              <a:gd name="connsiteY3" fmla="*/ 5579 h 3992070"/>
              <a:gd name="connsiteX0" fmla="*/ 1121947 w 1231434"/>
              <a:gd name="connsiteY0" fmla="*/ 3991661 h 3991661"/>
              <a:gd name="connsiteX1" fmla="*/ 0 w 1231434"/>
              <a:gd name="connsiteY1" fmla="*/ 3991661 h 3991661"/>
              <a:gd name="connsiteX2" fmla="*/ 0 w 1231434"/>
              <a:gd name="connsiteY2" fmla="*/ 901 h 3991661"/>
              <a:gd name="connsiteX3" fmla="*/ 1231434 w 1231434"/>
              <a:gd name="connsiteY3" fmla="*/ 9906 h 3991661"/>
              <a:gd name="connsiteX0" fmla="*/ 1121947 w 1231434"/>
              <a:gd name="connsiteY0" fmla="*/ 3996282 h 3996282"/>
              <a:gd name="connsiteX1" fmla="*/ 0 w 1231434"/>
              <a:gd name="connsiteY1" fmla="*/ 3996282 h 3996282"/>
              <a:gd name="connsiteX2" fmla="*/ 0 w 1231434"/>
              <a:gd name="connsiteY2" fmla="*/ 5522 h 3996282"/>
              <a:gd name="connsiteX3" fmla="*/ 1231434 w 1231434"/>
              <a:gd name="connsiteY3" fmla="*/ 322 h 3996282"/>
              <a:gd name="connsiteX0" fmla="*/ 1121947 w 1231434"/>
              <a:gd name="connsiteY0" fmla="*/ 3991661 h 3991661"/>
              <a:gd name="connsiteX1" fmla="*/ 0 w 1231434"/>
              <a:gd name="connsiteY1" fmla="*/ 3991661 h 3991661"/>
              <a:gd name="connsiteX2" fmla="*/ 0 w 1231434"/>
              <a:gd name="connsiteY2" fmla="*/ 901 h 3991661"/>
              <a:gd name="connsiteX3" fmla="*/ 1231434 w 1231434"/>
              <a:gd name="connsiteY3" fmla="*/ 9908 h 3991661"/>
              <a:gd name="connsiteX0" fmla="*/ 1121947 w 1231434"/>
              <a:gd name="connsiteY0" fmla="*/ 3993098 h 3993098"/>
              <a:gd name="connsiteX1" fmla="*/ 0 w 1231434"/>
              <a:gd name="connsiteY1" fmla="*/ 3993098 h 3993098"/>
              <a:gd name="connsiteX2" fmla="*/ 0 w 1231434"/>
              <a:gd name="connsiteY2" fmla="*/ 2338 h 3993098"/>
              <a:gd name="connsiteX3" fmla="*/ 1231434 w 1231434"/>
              <a:gd name="connsiteY3" fmla="*/ 1874 h 399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434" h="3993098">
                <a:moveTo>
                  <a:pt x="1121947" y="3993098"/>
                </a:moveTo>
                <a:lnTo>
                  <a:pt x="0" y="3993098"/>
                </a:lnTo>
                <a:lnTo>
                  <a:pt x="0" y="2338"/>
                </a:lnTo>
                <a:cubicBezTo>
                  <a:pt x="34072" y="-1906"/>
                  <a:pt x="1228649" y="692"/>
                  <a:pt x="1231434" y="18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40223"/>
            <a:ext cx="6541258" cy="923923"/>
          </a:xfrm>
        </p:spPr>
        <p:txBody>
          <a:bodyPr rtlCol="0"/>
          <a:lstStyle/>
          <a:p>
            <a:pPr rtl="0"/>
            <a:r>
              <a:rPr lang="pt-br" sz="3500" dirty="0"/>
              <a:t>Aumentar a performance da API: Usando o cache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C43BFD-8FF7-A343-A8A6-E2338FCE8046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9" name="Elbow Connector 79"/>
          <p:cNvCxnSpPr/>
          <p:nvPr/>
        </p:nvCxnSpPr>
        <p:spPr>
          <a:xfrm flipH="1">
            <a:off x="5753710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79"/>
          <p:cNvCxnSpPr/>
          <p:nvPr/>
        </p:nvCxnSpPr>
        <p:spPr>
          <a:xfrm flipH="1">
            <a:off x="3948850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79"/>
          <p:cNvCxnSpPr/>
          <p:nvPr/>
        </p:nvCxnSpPr>
        <p:spPr>
          <a:xfrm flipH="1">
            <a:off x="7684703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79"/>
          <p:cNvCxnSpPr/>
          <p:nvPr/>
        </p:nvCxnSpPr>
        <p:spPr>
          <a:xfrm flipH="1">
            <a:off x="9412726" y="3755612"/>
            <a:ext cx="771143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 rot="16200000">
            <a:off x="5071428" y="4648011"/>
            <a:ext cx="389613" cy="4236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867129" y="5059241"/>
            <a:ext cx="28066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2000" dirty="0">
                <a:solidFill>
                  <a:schemeClr val="accent1"/>
                </a:solidFill>
                <a:latin typeface="+mj-lt"/>
                <a:ea typeface="Amazon Ember" panose="02000000000000000000" pitchFamily="2" charset="0"/>
                <a:cs typeface="Arial"/>
              </a:rPr>
              <a:t>Implantar endpoint de API </a:t>
            </a:r>
            <a:r>
              <a:rPr lang="pt-br" sz="2000" dirty="0">
                <a:solidFill>
                  <a:schemeClr val="accent6"/>
                </a:solidFill>
                <a:latin typeface="+mj-lt"/>
                <a:ea typeface="Amazon Ember" panose="02000000000000000000" pitchFamily="2" charset="0"/>
                <a:cs typeface="Arial"/>
              </a:rPr>
              <a:t>aqui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6309857" y="1999833"/>
            <a:ext cx="363508" cy="4540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644439" y="1855350"/>
            <a:ext cx="2665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2400" dirty="0">
                <a:solidFill>
                  <a:schemeClr val="accent1"/>
                </a:solidFill>
                <a:ea typeface="Amazon Ember" panose="02000000000000000000" pitchFamily="2" charset="0"/>
                <a:cs typeface="Arial"/>
              </a:rPr>
              <a:t>Respostas de API em cache </a:t>
            </a:r>
            <a:r>
              <a:rPr lang="pt-br" sz="2400" dirty="0">
                <a:solidFill>
                  <a:schemeClr val="accent6"/>
                </a:solidFill>
                <a:ea typeface="Amazon Ember" panose="02000000000000000000" pitchFamily="2" charset="0"/>
                <a:cs typeface="Arial"/>
              </a:rPr>
              <a:t>aqui</a:t>
            </a:r>
          </a:p>
        </p:txBody>
      </p:sp>
      <p:cxnSp>
        <p:nvCxnSpPr>
          <p:cNvPr id="37" name="Elbow Connector 79"/>
          <p:cNvCxnSpPr/>
          <p:nvPr/>
        </p:nvCxnSpPr>
        <p:spPr>
          <a:xfrm>
            <a:off x="7122963" y="2676276"/>
            <a:ext cx="1" cy="49612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9100" y="6356350"/>
            <a:ext cx="4889879" cy="365125"/>
          </a:xfrm>
        </p:spPr>
        <p:txBody>
          <a:bodyPr rtlCol="0"/>
          <a:lstStyle/>
          <a:p>
            <a:pPr rtl="0"/>
            <a:r>
              <a:rPr lang="pt-br" dirty="0"/>
              <a:t>© 2020 Amazon Web Services, Inc. ou suas afiliadas. Todos os direitos reservados.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93" y="3256231"/>
            <a:ext cx="982680" cy="982680"/>
          </a:xfrm>
          <a:prstGeom prst="rect">
            <a:avLst/>
          </a:prstGeom>
        </p:spPr>
      </p:pic>
      <p:pic>
        <p:nvPicPr>
          <p:cNvPr id="45" name="Graphic 25">
            <a:extLst>
              <a:ext uri="{FF2B5EF4-FFF2-40B4-BE49-F238E27FC236}">
                <a16:creationId xmlns:a16="http://schemas.microsoft.com/office/drawing/2014/main" id="{367B9474-C384-7048-BAE5-9CFFA3964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093" y="3391971"/>
            <a:ext cx="711200" cy="711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92" y="3390365"/>
            <a:ext cx="714412" cy="714412"/>
          </a:xfrm>
          <a:prstGeom prst="rect">
            <a:avLst/>
          </a:prstGeom>
        </p:spPr>
      </p:pic>
      <p:pic>
        <p:nvPicPr>
          <p:cNvPr id="49" name="Graphic 42">
            <a:extLst>
              <a:ext uri="{FF2B5EF4-FFF2-40B4-BE49-F238E27FC236}">
                <a16:creationId xmlns:a16="http://schemas.microsoft.com/office/drawing/2014/main" id="{4130D902-988A-C441-B94E-F5D6D001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373" y="3404671"/>
            <a:ext cx="685800" cy="685800"/>
          </a:xfrm>
          <a:prstGeom prst="rect">
            <a:avLst/>
          </a:prstGeom>
        </p:spPr>
      </p:pic>
      <p:pic>
        <p:nvPicPr>
          <p:cNvPr id="51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0123" y="3391971"/>
            <a:ext cx="711200" cy="711200"/>
          </a:xfrm>
          <a:prstGeom prst="rect">
            <a:avLst/>
          </a:prstGeom>
        </p:spPr>
      </p:pic>
      <p:sp>
        <p:nvSpPr>
          <p:cNvPr id="53" name="TextBox 4"/>
          <p:cNvSpPr txBox="1">
            <a:spLocks noChangeArrowheads="1"/>
          </p:cNvSpPr>
          <p:nvPr/>
        </p:nvSpPr>
        <p:spPr bwMode="auto">
          <a:xfrm>
            <a:off x="7346683" y="1845415"/>
            <a:ext cx="2665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rtl="0"/>
            <a:r>
              <a:rPr lang="pt-br" sz="2400" dirty="0">
                <a:ea typeface="Verdana" pitchFamily="34" charset="0"/>
                <a:cs typeface="Arial"/>
              </a:rPr>
              <a:t>Cache de resposta do API Gateway</a:t>
            </a:r>
          </a:p>
        </p:txBody>
      </p:sp>
      <p:pic>
        <p:nvPicPr>
          <p:cNvPr id="54" name="Graphic 13">
            <a:extLst>
              <a:ext uri="{FF2B5EF4-FFF2-40B4-BE49-F238E27FC236}">
                <a16:creationId xmlns:a16="http://schemas.microsoft.com/office/drawing/2014/main" id="{944DE95A-7C95-1E4F-98C7-C68927875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64" y="1918013"/>
            <a:ext cx="685800" cy="685800"/>
          </a:xfrm>
          <a:prstGeom prst="rect">
            <a:avLst/>
          </a:prstGeom>
        </p:spPr>
      </p:pic>
      <p:pic>
        <p:nvPicPr>
          <p:cNvPr id="56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95" y="3328767"/>
            <a:ext cx="837608" cy="837608"/>
          </a:xfrm>
          <a:prstGeom prst="rect">
            <a:avLst/>
          </a:prstGeom>
        </p:spPr>
      </p:pic>
      <p:cxnSp>
        <p:nvCxnSpPr>
          <p:cNvPr id="57" name="Elbow Connector 79"/>
          <p:cNvCxnSpPr/>
          <p:nvPr/>
        </p:nvCxnSpPr>
        <p:spPr>
          <a:xfrm flipH="1" flipV="1">
            <a:off x="1786513" y="3747570"/>
            <a:ext cx="1075280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sm"/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4"/>
          <p:cNvSpPr txBox="1">
            <a:spLocks noChangeArrowheads="1"/>
          </p:cNvSpPr>
          <p:nvPr/>
        </p:nvSpPr>
        <p:spPr bwMode="auto">
          <a:xfrm>
            <a:off x="574885" y="4216752"/>
            <a:ext cx="128602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latin typeface="Amazon Ember Light"/>
                <a:ea typeface="Verdana" pitchFamily="34" charset="0"/>
                <a:cs typeface="Arial"/>
              </a:rPr>
              <a:t>Sites</a:t>
            </a:r>
          </a:p>
        </p:txBody>
      </p:sp>
      <p:sp>
        <p:nvSpPr>
          <p:cNvPr id="65" name="TextBox 4"/>
          <p:cNvSpPr txBox="1">
            <a:spLocks noChangeArrowheads="1"/>
          </p:cNvSpPr>
          <p:nvPr/>
        </p:nvSpPr>
        <p:spPr bwMode="auto">
          <a:xfrm>
            <a:off x="2830601" y="4210633"/>
            <a:ext cx="100156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1A80EF9-04E3-534A-A8A4-750755DC0663}"/>
              </a:ext>
            </a:extLst>
          </p:cNvPr>
          <p:cNvSpPr txBox="1"/>
          <p:nvPr/>
        </p:nvSpPr>
        <p:spPr>
          <a:xfrm>
            <a:off x="4114741" y="4210633"/>
            <a:ext cx="2301904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CloudFront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9654771" y="4210633"/>
            <a:ext cx="2301904" cy="323165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</a:rPr>
              <a:t>Amazon DynamoDB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5820" y="4210633"/>
            <a:ext cx="1442955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Amazon</a:t>
            </a:r>
            <a:br>
              <a:rPr lang="en-US" dirty="0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</a:br>
            <a:r>
              <a:rPr lang="pt-br">
                <a:latin typeface="Amazon Ember" panose="02000000000000000000" pitchFamily="2" charset="0"/>
                <a:ea typeface="Amazon Ember" panose="02000000000000000000" pitchFamily="2" charset="0"/>
                <a:cs typeface="Amazon Ember Light" charset="0"/>
              </a:rPr>
              <a:t>API Gateway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66471" y="4210633"/>
            <a:ext cx="19038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AWS Lambda </a:t>
            </a:r>
            <a:br>
              <a:rPr lang="en-US" dirty="0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</a:br>
            <a:r>
              <a:rPr lang="pt-br">
                <a:solidFill>
                  <a:srgbClr val="000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 panose="020B0403020204020204" pitchFamily="34" charset="0"/>
              </a:rPr>
              <a:t>função</a:t>
            </a:r>
            <a:endParaRPr lang="en-US" dirty="0">
              <a:solidFill>
                <a:srgbClr val="000000"/>
              </a:solidFill>
              <a:latin typeface="Amazon Ember" panose="02000000000000000000"/>
              <a:ea typeface="Amazon Ember" panose="02000000000000000000" pitchFamily="2" charset="0"/>
              <a:cs typeface="Amazon Ember Light" panose="020B04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65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aloma 2019 v1">
  <a:themeElements>
    <a:clrScheme name="Training and Certification 1">
      <a:dk1>
        <a:srgbClr val="000000"/>
      </a:dk1>
      <a:lt1>
        <a:srgbClr val="FFFFFF"/>
      </a:lt1>
      <a:dk2>
        <a:srgbClr val="36C2B3"/>
      </a:dk2>
      <a:lt2>
        <a:srgbClr val="FFFFFF"/>
      </a:lt2>
      <a:accent1>
        <a:srgbClr val="232F3E"/>
      </a:accent1>
      <a:accent2>
        <a:srgbClr val="D5DBDB"/>
      </a:accent2>
      <a:accent3>
        <a:srgbClr val="36C2B3"/>
      </a:accent3>
      <a:accent4>
        <a:srgbClr val="1CC9F7"/>
      </a:accent4>
      <a:accent5>
        <a:srgbClr val="4D27AA"/>
      </a:accent5>
      <a:accent6>
        <a:srgbClr val="E617E6"/>
      </a:accent6>
      <a:hlink>
        <a:srgbClr val="1CC9F7"/>
      </a:hlink>
      <a:folHlink>
        <a:srgbClr val="232F3E"/>
      </a:folHlink>
    </a:clrScheme>
    <a:fontScheme name="Custom 1">
      <a:majorFont>
        <a:latin typeface="Amazon Ember Light"/>
        <a:ea typeface=""/>
        <a:cs typeface=""/>
      </a:majorFont>
      <a:minorFont>
        <a:latin typeface="Amazon Ember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 err="1" smtClean="0">
            <a:latin typeface="Amazon Ember Light" panose="020B0403020204020204" pitchFamily="34" charset="0"/>
            <a:ea typeface="Amazon Ember Light" panose="020B0403020204020204" pitchFamily="34" charset="0"/>
            <a:cs typeface="Amazon Ember Light" panose="020B04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C3CBD49A9D74AB59EB8F208DED5D9" ma:contentTypeVersion="4" ma:contentTypeDescription="Create a new document." ma:contentTypeScope="" ma:versionID="7daf4a3c1576a459487efcb13ac74181">
  <xsd:schema xmlns:xsd="http://www.w3.org/2001/XMLSchema" xmlns:xs="http://www.w3.org/2001/XMLSchema" xmlns:p="http://schemas.microsoft.com/office/2006/metadata/properties" xmlns:ns2="61d7a295-102b-4ba7-8142-2982d133915a" targetNamespace="http://schemas.microsoft.com/office/2006/metadata/properties" ma:root="true" ma:fieldsID="589ccf5a2417981e7e5052ae0f1735bc" ns2:_="">
    <xsd:import namespace="61d7a295-102b-4ba7-8142-2982d13391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d7a295-102b-4ba7-8142-2982d13391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609459-2193-4C6F-9812-9C9AE1633E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E2BFF7-0D01-467F-A80C-D651E4ACDCC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1d7a295-102b-4ba7-8142-2982d133915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1DB495D-A02F-4693-BB64-4E56A93926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d7a295-102b-4ba7-8142-2982d1339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T&amp;C_PowerPoint_Deck_Template_2020_Copyright_All_Slides</Template>
  <TotalTime>6462</TotalTime>
  <Words>6514</Words>
  <Application>Microsoft Office PowerPoint</Application>
  <PresentationFormat>Widescreen</PresentationFormat>
  <Paragraphs>550</Paragraphs>
  <Slides>45</Slides>
  <Notes>45</Notes>
  <HiddenSlides>3</HiddenSlides>
  <MMClips>0</MMClips>
  <ScaleCrop>false</ScaleCrop>
  <HeadingPairs>
    <vt:vector size="8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61" baseType="lpstr">
      <vt:lpstr>&lt;acro1363</vt:lpstr>
      <vt:lpstr>&lt;acro144</vt:lpstr>
      <vt:lpstr>&lt;acro2873</vt:lpstr>
      <vt:lpstr>&gt;acro144</vt:lpstr>
      <vt:lpstr>Amazon Ember</vt:lpstr>
      <vt:lpstr>Amazon Ember Light</vt:lpstr>
      <vt:lpstr>Arial</vt:lpstr>
      <vt:lpstr>Calibri</vt:lpstr>
      <vt:lpstr>Calibri Light</vt:lpstr>
      <vt:lpstr>Courier New</vt:lpstr>
      <vt:lpstr>Helvetica Neue LT Std 65 Medium</vt:lpstr>
      <vt:lpstr>Lucida Console</vt:lpstr>
      <vt:lpstr>Wingdings</vt:lpstr>
      <vt:lpstr>Wingdings 2</vt:lpstr>
      <vt:lpstr>Paloma 2019 v1</vt:lpstr>
      <vt:lpstr>Image</vt:lpstr>
      <vt:lpstr>Módulo 8: Desenvolvimento de soluções com o Amazon API Gateway</vt:lpstr>
      <vt:lpstr>Visão geral do módulo</vt:lpstr>
      <vt:lpstr>Introdução ao Amazon API Gateway</vt:lpstr>
      <vt:lpstr>O que é o Amazon API Gateway? </vt:lpstr>
      <vt:lpstr>API Gateway</vt:lpstr>
      <vt:lpstr>Transformação e validação demensagens </vt:lpstr>
      <vt:lpstr>Expõe recursos de back-end</vt:lpstr>
      <vt:lpstr>Transformar e validar mensagens</vt:lpstr>
      <vt:lpstr>Aumentar a performance da API: Usando o cache</vt:lpstr>
      <vt:lpstr>Planos de uso: Controlando o acesso a APIs</vt:lpstr>
      <vt:lpstr>Proteja suas invocações de método de API</vt:lpstr>
      <vt:lpstr>Autenticação do grupo de usuários do Amazon Cognito</vt:lpstr>
      <vt:lpstr>Registro de log de API com  o Amazon CloudWatch</vt:lpstr>
      <vt:lpstr>Exemplo: fluxo de trabalho de back-end CRUD</vt:lpstr>
      <vt:lpstr>Desenvolvimento com Amazon API Gateway</vt:lpstr>
      <vt:lpstr>Etapas de desenvolvimento de API</vt:lpstr>
      <vt:lpstr>Criando uma API</vt:lpstr>
      <vt:lpstr>Definindo os recursos RESTful da API</vt:lpstr>
      <vt:lpstr>Configurações de autorização de método</vt:lpstr>
      <vt:lpstr>Testando a API</vt:lpstr>
      <vt:lpstr>Testar a API: log de resposta</vt:lpstr>
      <vt:lpstr>Implantando a API</vt:lpstr>
      <vt:lpstr>Ative o armazenamento em cache de API</vt:lpstr>
      <vt:lpstr>Ativando o controle de utilizaçãode API</vt:lpstr>
      <vt:lpstr>Documentando a API</vt:lpstr>
      <vt:lpstr>Invocando a API</vt:lpstr>
      <vt:lpstr>Exemplo de invocação da API JavaScript</vt:lpstr>
      <vt:lpstr>Criando uma API com integração do AWS Lambda</vt:lpstr>
      <vt:lpstr>Melhores práticas</vt:lpstr>
      <vt:lpstr>Melhores práticas: Desenvolver uma API</vt:lpstr>
      <vt:lpstr>Introdução ao modelo de aplicação sem servidor da AWS</vt:lpstr>
      <vt:lpstr>AWS SAM</vt:lpstr>
      <vt:lpstr>Modelo do AWS SAM</vt:lpstr>
      <vt:lpstr>Demonstração do produto</vt:lpstr>
      <vt:lpstr>Cenário do curso</vt:lpstr>
      <vt:lpstr>Cenário: desenvolver uma aplicaçãode ponta a ponta</vt:lpstr>
      <vt:lpstr>Cenário: desenvolver uma aplicaçãode ponta a ponta</vt:lpstr>
      <vt:lpstr>Resumo</vt:lpstr>
      <vt:lpstr>Teste de conhecimento</vt:lpstr>
      <vt:lpstr>Laboratório 4: Desenvolvimento de soluções com o AWS Lambda</vt:lpstr>
      <vt:lpstr>Visão geral do laboratório</vt:lpstr>
      <vt:lpstr>Acompanhamento do laboratório</vt:lpstr>
      <vt:lpstr>Obrigado</vt:lpstr>
      <vt:lpstr>Apêndice</vt:lpstr>
      <vt:lpstr>Visualização do painel de API Gateway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subject/>
  <dc:creator>Alain</dc:creator>
  <cp:keywords/>
  <dc:description/>
  <cp:lastModifiedBy>THAIS DOS SANTOS LINO</cp:lastModifiedBy>
  <cp:revision>980</cp:revision>
  <cp:lastPrinted>2017-08-03T20:30:13Z</cp:lastPrinted>
  <dcterms:created xsi:type="dcterms:W3CDTF">2018-06-14T19:01:52Z</dcterms:created>
  <dcterms:modified xsi:type="dcterms:W3CDTF">2021-10-27T23:03:29Z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B93B7658-EAAC-41EB-8ADD-09ACA1E91229</vt:lpwstr>
  </property>
  <property fmtid="{D5CDD505-2E9C-101B-9397-08002B2CF9AE}" pid="3" name="ArticulatePath">
    <vt:lpwstr>07_DevelopingWithAPIGateway</vt:lpwstr>
  </property>
  <property fmtid="{D5CDD505-2E9C-101B-9397-08002B2CF9AE}" pid="4" name="ContentTypeId">
    <vt:lpwstr>0x010100D4EC3CBD49A9D74AB59EB8F208DED5D9</vt:lpwstr>
  </property>
</Properties>
</file>